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3"/>
  </p:sldMasterIdLst>
  <p:notesMasterIdLst>
    <p:notesMasterId r:id="rId22"/>
  </p:notesMasterIdLst>
  <p:handoutMasterIdLst>
    <p:handoutMasterId r:id="rId23"/>
  </p:handoutMasterIdLst>
  <p:sldIdLst>
    <p:sldId id="270" r:id="rId4"/>
    <p:sldId id="271" r:id="rId5"/>
    <p:sldId id="265" r:id="rId6"/>
    <p:sldId id="272" r:id="rId7"/>
    <p:sldId id="273" r:id="rId8"/>
    <p:sldId id="274" r:id="rId9"/>
    <p:sldId id="275" r:id="rId10"/>
    <p:sldId id="276" r:id="rId11"/>
    <p:sldId id="277" r:id="rId12"/>
    <p:sldId id="278" r:id="rId13"/>
    <p:sldId id="279" r:id="rId14"/>
    <p:sldId id="280" r:id="rId15"/>
    <p:sldId id="281" r:id="rId16"/>
    <p:sldId id="282" r:id="rId17"/>
    <p:sldId id="283" r:id="rId18"/>
    <p:sldId id="284" r:id="rId19"/>
    <p:sldId id="285" r:id="rId20"/>
    <p:sldId id="269"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9E0A"/>
    <a:srgbClr val="C0203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55" autoAdjust="0"/>
    <p:restoredTop sz="74286" autoAdjust="0"/>
  </p:normalViewPr>
  <p:slideViewPr>
    <p:cSldViewPr snapToGrid="0">
      <p:cViewPr varScale="1">
        <p:scale>
          <a:sx n="69" d="100"/>
          <a:sy n="69" d="100"/>
        </p:scale>
        <p:origin x="144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1.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8/14/2022</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8/14/2022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Ảnh 1: https://vnn-imgs-f.vgcloud.vn/2019/09/11/15/cach-theo-doi-van-toc-di-chuyen-bang-google-maps-1.jpg</a:t>
            </a:r>
          </a:p>
          <a:p>
            <a:r>
              <a:rPr lang="en-US"/>
              <a:t>Ảnh 2: https://icar.vn/wp-content/uploads/2022/04/icar.vn-top-10-phan-mem-canh-bao-toc-do-tot-nhat-2022-top-10-phan-mem-canh-bao-toc-do-tot-nhat-2022-1.jpg</a:t>
            </a:r>
          </a:p>
          <a:p>
            <a:r>
              <a:rPr lang="en-US"/>
              <a:t>Ảnh 3: https://play.google.com/store/apps/details?id=com.map.goong.v2&amp;hl=vi&amp;gl=US</a:t>
            </a:r>
          </a:p>
        </p:txBody>
      </p:sp>
      <p:sp>
        <p:nvSpPr>
          <p:cNvPr id="4" name="Slide Number Placeholder 3"/>
          <p:cNvSpPr>
            <a:spLocks noGrp="1"/>
          </p:cNvSpPr>
          <p:nvPr>
            <p:ph type="sldNum" sz="quarter" idx="5"/>
          </p:nvPr>
        </p:nvSpPr>
        <p:spPr/>
        <p:txBody>
          <a:bodyPr/>
          <a:lstStyle/>
          <a:p>
            <a:fld id="{AB2FC7A4-3D1B-482D-8C9D-7642A2CE3076}" type="slidenum">
              <a:rPr lang="en-US" smtClean="0"/>
              <a:t>5</a:t>
            </a:fld>
            <a:endParaRPr lang="en-US"/>
          </a:p>
        </p:txBody>
      </p:sp>
    </p:spTree>
    <p:extLst>
      <p:ext uri="{BB962C8B-B14F-4D97-AF65-F5344CB8AC3E}">
        <p14:creationId xmlns:p14="http://schemas.microsoft.com/office/powerpoint/2010/main" val="1532913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https://viso.ai/wp-content/uploads/2021/05/video-analytics-background-image.jpg</a:t>
            </a:r>
          </a:p>
        </p:txBody>
      </p:sp>
      <p:sp>
        <p:nvSpPr>
          <p:cNvPr id="4" name="Slide Number Placeholder 3"/>
          <p:cNvSpPr>
            <a:spLocks noGrp="1"/>
          </p:cNvSpPr>
          <p:nvPr>
            <p:ph type="sldNum" sz="quarter" idx="5"/>
          </p:nvPr>
        </p:nvSpPr>
        <p:spPr/>
        <p:txBody>
          <a:bodyPr/>
          <a:lstStyle/>
          <a:p>
            <a:fld id="{AB2FC7A4-3D1B-482D-8C9D-7642A2CE3076}" type="slidenum">
              <a:rPr lang="en-US" smtClean="0"/>
              <a:t>14</a:t>
            </a:fld>
            <a:endParaRPr lang="en-US"/>
          </a:p>
        </p:txBody>
      </p:sp>
    </p:spTree>
    <p:extLst>
      <p:ext uri="{BB962C8B-B14F-4D97-AF65-F5344CB8AC3E}">
        <p14:creationId xmlns:p14="http://schemas.microsoft.com/office/powerpoint/2010/main" val="2346117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https://viso.ai/wp-content/uploads/2021/05/video-analytics-background-image.jpg</a:t>
            </a:r>
          </a:p>
        </p:txBody>
      </p:sp>
      <p:sp>
        <p:nvSpPr>
          <p:cNvPr id="4" name="Slide Number Placeholder 3"/>
          <p:cNvSpPr>
            <a:spLocks noGrp="1"/>
          </p:cNvSpPr>
          <p:nvPr>
            <p:ph type="sldNum" sz="quarter" idx="5"/>
          </p:nvPr>
        </p:nvSpPr>
        <p:spPr/>
        <p:txBody>
          <a:bodyPr/>
          <a:lstStyle/>
          <a:p>
            <a:fld id="{AB2FC7A4-3D1B-482D-8C9D-7642A2CE3076}" type="slidenum">
              <a:rPr lang="en-US" smtClean="0"/>
              <a:t>15</a:t>
            </a:fld>
            <a:endParaRPr lang="en-US"/>
          </a:p>
        </p:txBody>
      </p:sp>
    </p:spTree>
    <p:extLst>
      <p:ext uri="{BB962C8B-B14F-4D97-AF65-F5344CB8AC3E}">
        <p14:creationId xmlns:p14="http://schemas.microsoft.com/office/powerpoint/2010/main" val="27019509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https://viso.ai/wp-content/uploads/2021/05/video-analytics-background-image.jpg</a:t>
            </a:r>
          </a:p>
        </p:txBody>
      </p:sp>
      <p:sp>
        <p:nvSpPr>
          <p:cNvPr id="4" name="Slide Number Placeholder 3"/>
          <p:cNvSpPr>
            <a:spLocks noGrp="1"/>
          </p:cNvSpPr>
          <p:nvPr>
            <p:ph type="sldNum" sz="quarter" idx="5"/>
          </p:nvPr>
        </p:nvSpPr>
        <p:spPr/>
        <p:txBody>
          <a:bodyPr/>
          <a:lstStyle/>
          <a:p>
            <a:fld id="{AB2FC7A4-3D1B-482D-8C9D-7642A2CE3076}" type="slidenum">
              <a:rPr lang="en-US" smtClean="0"/>
              <a:t>16</a:t>
            </a:fld>
            <a:endParaRPr lang="en-US"/>
          </a:p>
        </p:txBody>
      </p:sp>
    </p:spTree>
    <p:extLst>
      <p:ext uri="{BB962C8B-B14F-4D97-AF65-F5344CB8AC3E}">
        <p14:creationId xmlns:p14="http://schemas.microsoft.com/office/powerpoint/2010/main" val="942870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https://viso.ai/wp-content/uploads/2021/05/video-analytics-background-image.jpg</a:t>
            </a:r>
          </a:p>
        </p:txBody>
      </p:sp>
      <p:sp>
        <p:nvSpPr>
          <p:cNvPr id="4" name="Slide Number Placeholder 3"/>
          <p:cNvSpPr>
            <a:spLocks noGrp="1"/>
          </p:cNvSpPr>
          <p:nvPr>
            <p:ph type="sldNum" sz="quarter" idx="5"/>
          </p:nvPr>
        </p:nvSpPr>
        <p:spPr/>
        <p:txBody>
          <a:bodyPr/>
          <a:lstStyle/>
          <a:p>
            <a:fld id="{AB2FC7A4-3D1B-482D-8C9D-7642A2CE3076}" type="slidenum">
              <a:rPr lang="en-US" smtClean="0"/>
              <a:t>17</a:t>
            </a:fld>
            <a:endParaRPr lang="en-US"/>
          </a:p>
        </p:txBody>
      </p:sp>
    </p:spTree>
    <p:extLst>
      <p:ext uri="{BB962C8B-B14F-4D97-AF65-F5344CB8AC3E}">
        <p14:creationId xmlns:p14="http://schemas.microsoft.com/office/powerpoint/2010/main" val="1840051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https://viso.ai/wp-content/uploads/2021/05/video-analytics-background-image.jpg</a:t>
            </a:r>
          </a:p>
        </p:txBody>
      </p:sp>
      <p:sp>
        <p:nvSpPr>
          <p:cNvPr id="4" name="Slide Number Placeholder 3"/>
          <p:cNvSpPr>
            <a:spLocks noGrp="1"/>
          </p:cNvSpPr>
          <p:nvPr>
            <p:ph type="sldNum" sz="quarter" idx="5"/>
          </p:nvPr>
        </p:nvSpPr>
        <p:spPr/>
        <p:txBody>
          <a:bodyPr/>
          <a:lstStyle/>
          <a:p>
            <a:fld id="{AB2FC7A4-3D1B-482D-8C9D-7642A2CE3076}" type="slidenum">
              <a:rPr lang="en-US" smtClean="0"/>
              <a:t>6</a:t>
            </a:fld>
            <a:endParaRPr lang="en-US"/>
          </a:p>
        </p:txBody>
      </p:sp>
    </p:spTree>
    <p:extLst>
      <p:ext uri="{BB962C8B-B14F-4D97-AF65-F5344CB8AC3E}">
        <p14:creationId xmlns:p14="http://schemas.microsoft.com/office/powerpoint/2010/main" val="1386272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https://viso.ai/wp-content/uploads/2021/05/video-analytics-background-image.jpg</a:t>
            </a:r>
          </a:p>
        </p:txBody>
      </p:sp>
      <p:sp>
        <p:nvSpPr>
          <p:cNvPr id="4" name="Slide Number Placeholder 3"/>
          <p:cNvSpPr>
            <a:spLocks noGrp="1"/>
          </p:cNvSpPr>
          <p:nvPr>
            <p:ph type="sldNum" sz="quarter" idx="5"/>
          </p:nvPr>
        </p:nvSpPr>
        <p:spPr/>
        <p:txBody>
          <a:bodyPr/>
          <a:lstStyle/>
          <a:p>
            <a:fld id="{AB2FC7A4-3D1B-482D-8C9D-7642A2CE3076}" type="slidenum">
              <a:rPr lang="en-US" smtClean="0"/>
              <a:t>7</a:t>
            </a:fld>
            <a:endParaRPr lang="en-US"/>
          </a:p>
        </p:txBody>
      </p:sp>
    </p:spTree>
    <p:extLst>
      <p:ext uri="{BB962C8B-B14F-4D97-AF65-F5344CB8AC3E}">
        <p14:creationId xmlns:p14="http://schemas.microsoft.com/office/powerpoint/2010/main" val="493971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https://viso.ai/wp-content/uploads/2021/05/video-analytics-background-image.jpg</a:t>
            </a:r>
          </a:p>
        </p:txBody>
      </p:sp>
      <p:sp>
        <p:nvSpPr>
          <p:cNvPr id="4" name="Slide Number Placeholder 3"/>
          <p:cNvSpPr>
            <a:spLocks noGrp="1"/>
          </p:cNvSpPr>
          <p:nvPr>
            <p:ph type="sldNum" sz="quarter" idx="5"/>
          </p:nvPr>
        </p:nvSpPr>
        <p:spPr/>
        <p:txBody>
          <a:bodyPr/>
          <a:lstStyle/>
          <a:p>
            <a:fld id="{AB2FC7A4-3D1B-482D-8C9D-7642A2CE3076}" type="slidenum">
              <a:rPr lang="en-US" smtClean="0"/>
              <a:t>8</a:t>
            </a:fld>
            <a:endParaRPr lang="en-US"/>
          </a:p>
        </p:txBody>
      </p:sp>
    </p:spTree>
    <p:extLst>
      <p:ext uri="{BB962C8B-B14F-4D97-AF65-F5344CB8AC3E}">
        <p14:creationId xmlns:p14="http://schemas.microsoft.com/office/powerpoint/2010/main" val="1462933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https://viso.ai/wp-content/uploads/2021/05/video-analytics-background-image.jpg</a:t>
            </a:r>
          </a:p>
        </p:txBody>
      </p:sp>
      <p:sp>
        <p:nvSpPr>
          <p:cNvPr id="4" name="Slide Number Placeholder 3"/>
          <p:cNvSpPr>
            <a:spLocks noGrp="1"/>
          </p:cNvSpPr>
          <p:nvPr>
            <p:ph type="sldNum" sz="quarter" idx="5"/>
          </p:nvPr>
        </p:nvSpPr>
        <p:spPr/>
        <p:txBody>
          <a:bodyPr/>
          <a:lstStyle/>
          <a:p>
            <a:fld id="{AB2FC7A4-3D1B-482D-8C9D-7642A2CE3076}" type="slidenum">
              <a:rPr lang="en-US" smtClean="0"/>
              <a:t>9</a:t>
            </a:fld>
            <a:endParaRPr lang="en-US"/>
          </a:p>
        </p:txBody>
      </p:sp>
    </p:spTree>
    <p:extLst>
      <p:ext uri="{BB962C8B-B14F-4D97-AF65-F5344CB8AC3E}">
        <p14:creationId xmlns:p14="http://schemas.microsoft.com/office/powerpoint/2010/main" val="2837201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https://viso.ai/wp-content/uploads/2021/05/video-analytics-background-image.jpg</a:t>
            </a:r>
          </a:p>
        </p:txBody>
      </p:sp>
      <p:sp>
        <p:nvSpPr>
          <p:cNvPr id="4" name="Slide Number Placeholder 3"/>
          <p:cNvSpPr>
            <a:spLocks noGrp="1"/>
          </p:cNvSpPr>
          <p:nvPr>
            <p:ph type="sldNum" sz="quarter" idx="5"/>
          </p:nvPr>
        </p:nvSpPr>
        <p:spPr/>
        <p:txBody>
          <a:bodyPr/>
          <a:lstStyle/>
          <a:p>
            <a:fld id="{AB2FC7A4-3D1B-482D-8C9D-7642A2CE3076}" type="slidenum">
              <a:rPr lang="en-US" smtClean="0"/>
              <a:t>10</a:t>
            </a:fld>
            <a:endParaRPr lang="en-US"/>
          </a:p>
        </p:txBody>
      </p:sp>
    </p:spTree>
    <p:extLst>
      <p:ext uri="{BB962C8B-B14F-4D97-AF65-F5344CB8AC3E}">
        <p14:creationId xmlns:p14="http://schemas.microsoft.com/office/powerpoint/2010/main" val="3717414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https://viso.ai/wp-content/uploads/2021/05/video-analytics-background-image.jpg</a:t>
            </a:r>
          </a:p>
        </p:txBody>
      </p:sp>
      <p:sp>
        <p:nvSpPr>
          <p:cNvPr id="4" name="Slide Number Placeholder 3"/>
          <p:cNvSpPr>
            <a:spLocks noGrp="1"/>
          </p:cNvSpPr>
          <p:nvPr>
            <p:ph type="sldNum" sz="quarter" idx="5"/>
          </p:nvPr>
        </p:nvSpPr>
        <p:spPr/>
        <p:txBody>
          <a:bodyPr/>
          <a:lstStyle/>
          <a:p>
            <a:fld id="{AB2FC7A4-3D1B-482D-8C9D-7642A2CE3076}" type="slidenum">
              <a:rPr lang="en-US" smtClean="0"/>
              <a:t>11</a:t>
            </a:fld>
            <a:endParaRPr lang="en-US"/>
          </a:p>
        </p:txBody>
      </p:sp>
    </p:spTree>
    <p:extLst>
      <p:ext uri="{BB962C8B-B14F-4D97-AF65-F5344CB8AC3E}">
        <p14:creationId xmlns:p14="http://schemas.microsoft.com/office/powerpoint/2010/main" val="541921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https://viso.ai/wp-content/uploads/2021/05/video-analytics-background-image.jpg</a:t>
            </a:r>
          </a:p>
        </p:txBody>
      </p:sp>
      <p:sp>
        <p:nvSpPr>
          <p:cNvPr id="4" name="Slide Number Placeholder 3"/>
          <p:cNvSpPr>
            <a:spLocks noGrp="1"/>
          </p:cNvSpPr>
          <p:nvPr>
            <p:ph type="sldNum" sz="quarter" idx="5"/>
          </p:nvPr>
        </p:nvSpPr>
        <p:spPr/>
        <p:txBody>
          <a:bodyPr/>
          <a:lstStyle/>
          <a:p>
            <a:fld id="{AB2FC7A4-3D1B-482D-8C9D-7642A2CE3076}" type="slidenum">
              <a:rPr lang="en-US" smtClean="0"/>
              <a:t>12</a:t>
            </a:fld>
            <a:endParaRPr lang="en-US"/>
          </a:p>
        </p:txBody>
      </p:sp>
    </p:spTree>
    <p:extLst>
      <p:ext uri="{BB962C8B-B14F-4D97-AF65-F5344CB8AC3E}">
        <p14:creationId xmlns:p14="http://schemas.microsoft.com/office/powerpoint/2010/main" val="4158891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https://viso.ai/wp-content/uploads/2021/05/video-analytics-background-image.jpg</a:t>
            </a:r>
          </a:p>
        </p:txBody>
      </p:sp>
      <p:sp>
        <p:nvSpPr>
          <p:cNvPr id="4" name="Slide Number Placeholder 3"/>
          <p:cNvSpPr>
            <a:spLocks noGrp="1"/>
          </p:cNvSpPr>
          <p:nvPr>
            <p:ph type="sldNum" sz="quarter" idx="5"/>
          </p:nvPr>
        </p:nvSpPr>
        <p:spPr/>
        <p:txBody>
          <a:bodyPr/>
          <a:lstStyle/>
          <a:p>
            <a:fld id="{AB2FC7A4-3D1B-482D-8C9D-7642A2CE3076}" type="slidenum">
              <a:rPr lang="en-US" smtClean="0"/>
              <a:t>13</a:t>
            </a:fld>
            <a:endParaRPr lang="en-US"/>
          </a:p>
        </p:txBody>
      </p:sp>
    </p:spTree>
    <p:extLst>
      <p:ext uri="{BB962C8B-B14F-4D97-AF65-F5344CB8AC3E}">
        <p14:creationId xmlns:p14="http://schemas.microsoft.com/office/powerpoint/2010/main" val="14882947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C5DD3B49-F775-49FC-ACAD-45B074D1C945}"/>
              </a:ext>
            </a:extLst>
          </p:cNvPr>
          <p:cNvSpPr>
            <a:spLocks noGrp="1"/>
          </p:cNvSpPr>
          <p:nvPr>
            <p:ph type="title" hasCustomPrompt="1"/>
          </p:nvPr>
        </p:nvSpPr>
        <p:spPr>
          <a:xfrm>
            <a:off x="2380488" y="2365248"/>
            <a:ext cx="4383024" cy="2127504"/>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678804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Section Header">
    <p:bg>
      <p:bgPr>
        <a:solidFill>
          <a:schemeClr val="bg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330E77F8-D9D4-D62A-6464-AEDC1998792C}"/>
              </a:ext>
            </a:extLst>
          </p:cNvPr>
          <p:cNvCxnSpPr>
            <a:cxnSpLocks/>
          </p:cNvCxnSpPr>
          <p:nvPr userDrawn="1"/>
        </p:nvCxnSpPr>
        <p:spPr>
          <a:xfrm>
            <a:off x="0" y="282702"/>
            <a:ext cx="9144000" cy="0"/>
          </a:xfrm>
          <a:prstGeom prst="line">
            <a:avLst/>
          </a:prstGeom>
          <a:ln w="571500">
            <a:solidFill>
              <a:srgbClr val="C02034"/>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8"/>
            <a:ext cx="2057400" cy="276999"/>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8/14/2022</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8"/>
            <a:ext cx="3086100" cy="276999"/>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7"/>
            <a:ext cx="2057400" cy="276999"/>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4" name="Straight Connector 13">
            <a:extLst>
              <a:ext uri="{FF2B5EF4-FFF2-40B4-BE49-F238E27FC236}">
                <a16:creationId xmlns:a16="http://schemas.microsoft.com/office/drawing/2014/main" id="{A6523E8A-7E38-94E8-EF35-E6D5CC7235FD}"/>
              </a:ext>
            </a:extLst>
          </p:cNvPr>
          <p:cNvCxnSpPr>
            <a:cxnSpLocks/>
          </p:cNvCxnSpPr>
          <p:nvPr userDrawn="1"/>
        </p:nvCxnSpPr>
        <p:spPr>
          <a:xfrm>
            <a:off x="0" y="653128"/>
            <a:ext cx="9144000" cy="0"/>
          </a:xfrm>
          <a:prstGeom prst="line">
            <a:avLst/>
          </a:prstGeom>
          <a:ln w="38100">
            <a:solidFill>
              <a:srgbClr val="E79E0A"/>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9E6F9403-CE10-AE99-0C46-1ECE9E9B4293}"/>
              </a:ext>
            </a:extLst>
          </p:cNvPr>
          <p:cNvPicPr>
            <a:picLocks noChangeAspect="1"/>
          </p:cNvPicPr>
          <p:nvPr userDrawn="1"/>
        </p:nvPicPr>
        <p:blipFill rotWithShape="1">
          <a:blip r:embed="rId2"/>
          <a:srcRect l="-12703" r="1"/>
          <a:stretch/>
        </p:blipFill>
        <p:spPr>
          <a:xfrm>
            <a:off x="129363" y="6332575"/>
            <a:ext cx="1169954" cy="421212"/>
          </a:xfrm>
          <a:prstGeom prst="rect">
            <a:avLst/>
          </a:prstGeom>
        </p:spPr>
      </p:pic>
      <p:sp>
        <p:nvSpPr>
          <p:cNvPr id="16" name="TextBox 15">
            <a:extLst>
              <a:ext uri="{FF2B5EF4-FFF2-40B4-BE49-F238E27FC236}">
                <a16:creationId xmlns:a16="http://schemas.microsoft.com/office/drawing/2014/main" id="{9F42E31C-F60A-84F7-BB8B-DADD4120074B}"/>
              </a:ext>
            </a:extLst>
          </p:cNvPr>
          <p:cNvSpPr txBox="1"/>
          <p:nvPr userDrawn="1"/>
        </p:nvSpPr>
        <p:spPr>
          <a:xfrm>
            <a:off x="1250879" y="6411031"/>
            <a:ext cx="2638354" cy="276999"/>
          </a:xfrm>
          <a:prstGeom prst="rect">
            <a:avLst/>
          </a:prstGeom>
          <a:noFill/>
        </p:spPr>
        <p:txBody>
          <a:bodyPr wrap="square" rtlCol="0">
            <a:spAutoFit/>
          </a:bodyPr>
          <a:lstStyle/>
          <a:p>
            <a:r>
              <a:rPr lang="en-US" sz="600" b="1" dirty="0">
                <a:solidFill>
                  <a:schemeClr val="tx1"/>
                </a:solidFill>
                <a:latin typeface="Arial" panose="020B0604020202020204" pitchFamily="34" charset="0"/>
                <a:ea typeface="Tahoma" panose="020B0604030504040204" pitchFamily="34" charset="0"/>
                <a:cs typeface="Arial" panose="020B0604020202020204" pitchFamily="34" charset="0"/>
              </a:rPr>
              <a:t>TRƯỜNG CÔNG NGHỆ THÔNG TIN VÀ TRUYỀN THÔNG</a:t>
            </a:r>
            <a:br>
              <a:rPr lang="en-US" sz="600" b="1" dirty="0">
                <a:solidFill>
                  <a:schemeClr val="tx1"/>
                </a:solidFill>
                <a:latin typeface="Arial" panose="020B0604020202020204" pitchFamily="34" charset="0"/>
                <a:ea typeface="Tahoma" panose="020B0604030504040204" pitchFamily="34" charset="0"/>
                <a:cs typeface="Arial" panose="020B0604020202020204" pitchFamily="34" charset="0"/>
              </a:rPr>
            </a:br>
            <a:r>
              <a:rPr lang="en-US" sz="600" b="0" dirty="0">
                <a:solidFill>
                  <a:schemeClr val="tx1"/>
                </a:solidFill>
                <a:latin typeface="Arial" panose="020B0604020202020204" pitchFamily="34" charset="0"/>
                <a:ea typeface="Tahoma" panose="020B0604030504040204" pitchFamily="34" charset="0"/>
                <a:cs typeface="Arial" panose="020B0604020202020204" pitchFamily="34" charset="0"/>
              </a:rPr>
              <a:t>School of Information and Communication Technology</a:t>
            </a:r>
          </a:p>
        </p:txBody>
      </p:sp>
      <p:cxnSp>
        <p:nvCxnSpPr>
          <p:cNvPr id="17" name="Straight Connector 16">
            <a:extLst>
              <a:ext uri="{FF2B5EF4-FFF2-40B4-BE49-F238E27FC236}">
                <a16:creationId xmlns:a16="http://schemas.microsoft.com/office/drawing/2014/main" id="{D01753FF-F9D4-F734-704F-ED96E48DEAE7}"/>
              </a:ext>
            </a:extLst>
          </p:cNvPr>
          <p:cNvCxnSpPr>
            <a:cxnSpLocks/>
          </p:cNvCxnSpPr>
          <p:nvPr userDrawn="1"/>
        </p:nvCxnSpPr>
        <p:spPr>
          <a:xfrm>
            <a:off x="3429000" y="6542153"/>
            <a:ext cx="5495783" cy="0"/>
          </a:xfrm>
          <a:prstGeom prst="line">
            <a:avLst/>
          </a:prstGeom>
          <a:ln w="28575">
            <a:solidFill>
              <a:srgbClr val="C0203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547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8/14/2022</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8170462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3" r:id="rId3"/>
    <p:sldLayoutId id="214748367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8653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n-lt"/>
              </a:rPr>
              <a:t>3. </a:t>
            </a:r>
            <a:r>
              <a:rPr lang="vi-VN">
                <a:latin typeface="+mn-lt"/>
              </a:rPr>
              <a:t>Cài đặt chương trình và kết quả</a:t>
            </a:r>
            <a:endParaRPr lang="en-US">
              <a:latin typeface="+mn-lt"/>
            </a:endParaRPr>
          </a:p>
        </p:txBody>
      </p:sp>
      <p:sp>
        <p:nvSpPr>
          <p:cNvPr id="5" name="TextBox 4">
            <a:extLst>
              <a:ext uri="{FF2B5EF4-FFF2-40B4-BE49-F238E27FC236}">
                <a16:creationId xmlns:a16="http://schemas.microsoft.com/office/drawing/2014/main" id="{C657FDE1-0099-24C6-8458-F069A346F124}"/>
              </a:ext>
            </a:extLst>
          </p:cNvPr>
          <p:cNvSpPr txBox="1"/>
          <p:nvPr/>
        </p:nvSpPr>
        <p:spPr>
          <a:xfrm>
            <a:off x="2214628" y="660929"/>
            <a:ext cx="4714743" cy="461665"/>
          </a:xfrm>
          <a:prstGeom prst="rect">
            <a:avLst/>
          </a:prstGeom>
          <a:noFill/>
        </p:spPr>
        <p:txBody>
          <a:bodyPr wrap="square" rtlCol="0">
            <a:spAutoFit/>
          </a:bodyPr>
          <a:lstStyle/>
          <a:p>
            <a:pPr algn="ctr"/>
            <a:r>
              <a:rPr lang="en-US" sz="2400"/>
              <a:t>Chuẩn bị Dataset</a:t>
            </a:r>
          </a:p>
        </p:txBody>
      </p:sp>
      <p:sp>
        <p:nvSpPr>
          <p:cNvPr id="4" name="TextBox 3">
            <a:extLst>
              <a:ext uri="{FF2B5EF4-FFF2-40B4-BE49-F238E27FC236}">
                <a16:creationId xmlns:a16="http://schemas.microsoft.com/office/drawing/2014/main" id="{694A2DAC-C8A9-2E80-2149-8AE42C61FB7F}"/>
              </a:ext>
            </a:extLst>
          </p:cNvPr>
          <p:cNvSpPr txBox="1"/>
          <p:nvPr/>
        </p:nvSpPr>
        <p:spPr>
          <a:xfrm>
            <a:off x="637309" y="4667999"/>
            <a:ext cx="8287473" cy="1569660"/>
          </a:xfrm>
          <a:prstGeom prst="rect">
            <a:avLst/>
          </a:prstGeom>
          <a:noFill/>
        </p:spPr>
        <p:txBody>
          <a:bodyPr wrap="square" rtlCol="0">
            <a:spAutoFit/>
          </a:bodyPr>
          <a:lstStyle/>
          <a:p>
            <a:pPr algn="ctr"/>
            <a:r>
              <a:rPr lang="en-US" sz="2400"/>
              <a:t>Bộ dữ liệu ban đầu thu thập từ hai bộ dữ liệu trên internet: </a:t>
            </a:r>
          </a:p>
          <a:p>
            <a:pPr marL="342900" indent="-342900">
              <a:buFontTx/>
              <a:buChar char="-"/>
            </a:pPr>
            <a:r>
              <a:rPr lang="en-US" sz="2400"/>
              <a:t>Traffic Light dataset: 3000 ảnh giao thông Trung Quốc</a:t>
            </a:r>
          </a:p>
          <a:p>
            <a:pPr marL="342900" indent="-342900">
              <a:buFontTx/>
              <a:buChar char="-"/>
            </a:pPr>
            <a:r>
              <a:rPr lang="en-US" sz="2400"/>
              <a:t>Bộ dữ liệu chứa  4500 ảnh giao thông Việt Nam thu thập từ các camera hành trình</a:t>
            </a:r>
          </a:p>
        </p:txBody>
      </p:sp>
      <p:pic>
        <p:nvPicPr>
          <p:cNvPr id="8" name="Picture 7">
            <a:extLst>
              <a:ext uri="{FF2B5EF4-FFF2-40B4-BE49-F238E27FC236}">
                <a16:creationId xmlns:a16="http://schemas.microsoft.com/office/drawing/2014/main" id="{482A266F-C454-99D8-1169-A049E8568201}"/>
              </a:ext>
            </a:extLst>
          </p:cNvPr>
          <p:cNvPicPr>
            <a:picLocks noChangeAspect="1"/>
          </p:cNvPicPr>
          <p:nvPr/>
        </p:nvPicPr>
        <p:blipFill>
          <a:blip r:embed="rId3"/>
          <a:stretch>
            <a:fillRect/>
          </a:stretch>
        </p:blipFill>
        <p:spPr>
          <a:xfrm>
            <a:off x="1468581" y="1205724"/>
            <a:ext cx="6206836" cy="3326212"/>
          </a:xfrm>
          <a:prstGeom prst="rect">
            <a:avLst/>
          </a:prstGeom>
        </p:spPr>
      </p:pic>
    </p:spTree>
    <p:extLst>
      <p:ext uri="{BB962C8B-B14F-4D97-AF65-F5344CB8AC3E}">
        <p14:creationId xmlns:p14="http://schemas.microsoft.com/office/powerpoint/2010/main" val="1981321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n-lt"/>
              </a:rPr>
              <a:t>3. </a:t>
            </a:r>
            <a:r>
              <a:rPr lang="vi-VN">
                <a:latin typeface="+mn-lt"/>
              </a:rPr>
              <a:t>Cài đặt chương trình và kết quả</a:t>
            </a:r>
            <a:endParaRPr lang="en-US">
              <a:latin typeface="+mn-lt"/>
            </a:endParaRPr>
          </a:p>
        </p:txBody>
      </p:sp>
      <p:sp>
        <p:nvSpPr>
          <p:cNvPr id="5" name="TextBox 4">
            <a:extLst>
              <a:ext uri="{FF2B5EF4-FFF2-40B4-BE49-F238E27FC236}">
                <a16:creationId xmlns:a16="http://schemas.microsoft.com/office/drawing/2014/main" id="{C657FDE1-0099-24C6-8458-F069A346F124}"/>
              </a:ext>
            </a:extLst>
          </p:cNvPr>
          <p:cNvSpPr txBox="1"/>
          <p:nvPr/>
        </p:nvSpPr>
        <p:spPr>
          <a:xfrm>
            <a:off x="2214628" y="660929"/>
            <a:ext cx="4714743" cy="461665"/>
          </a:xfrm>
          <a:prstGeom prst="rect">
            <a:avLst/>
          </a:prstGeom>
          <a:noFill/>
        </p:spPr>
        <p:txBody>
          <a:bodyPr wrap="square" rtlCol="0">
            <a:spAutoFit/>
          </a:bodyPr>
          <a:lstStyle/>
          <a:p>
            <a:pPr algn="ctr"/>
            <a:r>
              <a:rPr lang="en-US" sz="2400"/>
              <a:t>Chuẩn bị Dataset</a:t>
            </a:r>
          </a:p>
        </p:txBody>
      </p:sp>
      <p:sp>
        <p:nvSpPr>
          <p:cNvPr id="4" name="TextBox 3">
            <a:extLst>
              <a:ext uri="{FF2B5EF4-FFF2-40B4-BE49-F238E27FC236}">
                <a16:creationId xmlns:a16="http://schemas.microsoft.com/office/drawing/2014/main" id="{694A2DAC-C8A9-2E80-2149-8AE42C61FB7F}"/>
              </a:ext>
            </a:extLst>
          </p:cNvPr>
          <p:cNvSpPr txBox="1"/>
          <p:nvPr/>
        </p:nvSpPr>
        <p:spPr>
          <a:xfrm>
            <a:off x="637309" y="4667999"/>
            <a:ext cx="8287473" cy="1569660"/>
          </a:xfrm>
          <a:prstGeom prst="rect">
            <a:avLst/>
          </a:prstGeom>
          <a:noFill/>
        </p:spPr>
        <p:txBody>
          <a:bodyPr wrap="square" rtlCol="0">
            <a:spAutoFit/>
          </a:bodyPr>
          <a:lstStyle/>
          <a:p>
            <a:r>
              <a:rPr lang="en-US" sz="2400"/>
              <a:t>Tuy nhiên bộ dữ liệu ban đầu gặp phải tình trạng đa số chụp trong điều kiện ánh sáng tốt, thời tiết lý tưởng, nên qua lần huấn luyện đầu tiên, mô hình đem lại kết quả kém trong những điều kiện khác nghiệt thực tế </a:t>
            </a:r>
          </a:p>
        </p:txBody>
      </p:sp>
      <p:pic>
        <p:nvPicPr>
          <p:cNvPr id="10" name="Picture 9">
            <a:extLst>
              <a:ext uri="{FF2B5EF4-FFF2-40B4-BE49-F238E27FC236}">
                <a16:creationId xmlns:a16="http://schemas.microsoft.com/office/drawing/2014/main" id="{9A500245-C9EA-0155-9909-C3B7EAECE505}"/>
              </a:ext>
            </a:extLst>
          </p:cNvPr>
          <p:cNvPicPr>
            <a:picLocks noChangeAspect="1"/>
          </p:cNvPicPr>
          <p:nvPr/>
        </p:nvPicPr>
        <p:blipFill>
          <a:blip r:embed="rId3"/>
          <a:stretch>
            <a:fillRect/>
          </a:stretch>
        </p:blipFill>
        <p:spPr>
          <a:xfrm>
            <a:off x="1310481" y="1302376"/>
            <a:ext cx="6719455" cy="3031155"/>
          </a:xfrm>
          <a:prstGeom prst="rect">
            <a:avLst/>
          </a:prstGeom>
        </p:spPr>
      </p:pic>
    </p:spTree>
    <p:extLst>
      <p:ext uri="{BB962C8B-B14F-4D97-AF65-F5344CB8AC3E}">
        <p14:creationId xmlns:p14="http://schemas.microsoft.com/office/powerpoint/2010/main" val="4054632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n-lt"/>
              </a:rPr>
              <a:t>3. </a:t>
            </a:r>
            <a:r>
              <a:rPr lang="vi-VN">
                <a:latin typeface="+mn-lt"/>
              </a:rPr>
              <a:t>Cài đặt chương trình và kết quả</a:t>
            </a:r>
            <a:endParaRPr lang="en-US">
              <a:latin typeface="+mn-lt"/>
            </a:endParaRPr>
          </a:p>
        </p:txBody>
      </p:sp>
      <p:sp>
        <p:nvSpPr>
          <p:cNvPr id="5" name="TextBox 4">
            <a:extLst>
              <a:ext uri="{FF2B5EF4-FFF2-40B4-BE49-F238E27FC236}">
                <a16:creationId xmlns:a16="http://schemas.microsoft.com/office/drawing/2014/main" id="{C657FDE1-0099-24C6-8458-F069A346F124}"/>
              </a:ext>
            </a:extLst>
          </p:cNvPr>
          <p:cNvSpPr txBox="1"/>
          <p:nvPr/>
        </p:nvSpPr>
        <p:spPr>
          <a:xfrm>
            <a:off x="2214628" y="660929"/>
            <a:ext cx="4714743" cy="461665"/>
          </a:xfrm>
          <a:prstGeom prst="rect">
            <a:avLst/>
          </a:prstGeom>
          <a:noFill/>
        </p:spPr>
        <p:txBody>
          <a:bodyPr wrap="square" rtlCol="0">
            <a:spAutoFit/>
          </a:bodyPr>
          <a:lstStyle/>
          <a:p>
            <a:pPr algn="ctr"/>
            <a:r>
              <a:rPr lang="en-US" sz="2400"/>
              <a:t>Chuẩn bị Dataset</a:t>
            </a:r>
          </a:p>
        </p:txBody>
      </p:sp>
      <p:sp>
        <p:nvSpPr>
          <p:cNvPr id="4" name="TextBox 3">
            <a:extLst>
              <a:ext uri="{FF2B5EF4-FFF2-40B4-BE49-F238E27FC236}">
                <a16:creationId xmlns:a16="http://schemas.microsoft.com/office/drawing/2014/main" id="{694A2DAC-C8A9-2E80-2149-8AE42C61FB7F}"/>
              </a:ext>
            </a:extLst>
          </p:cNvPr>
          <p:cNvSpPr txBox="1"/>
          <p:nvPr/>
        </p:nvSpPr>
        <p:spPr>
          <a:xfrm>
            <a:off x="651162" y="2076175"/>
            <a:ext cx="2831155" cy="3416320"/>
          </a:xfrm>
          <a:prstGeom prst="rect">
            <a:avLst/>
          </a:prstGeom>
          <a:noFill/>
        </p:spPr>
        <p:txBody>
          <a:bodyPr wrap="square" rtlCol="0">
            <a:spAutoFit/>
          </a:bodyPr>
          <a:lstStyle/>
          <a:p>
            <a:r>
              <a:rPr lang="en-US" sz="2400"/>
              <a:t>Thay đổi độ tương phản của ảnh để tạo ra dữ liệu mới từ dữ liệu ban đầu giúp mô hình nhận diện được biển báo, đèn tín hiệu giao thông ở những điều kiện ánh sáng khác nhau</a:t>
            </a:r>
          </a:p>
        </p:txBody>
      </p:sp>
      <p:pic>
        <p:nvPicPr>
          <p:cNvPr id="7" name="Picture 6">
            <a:extLst>
              <a:ext uri="{FF2B5EF4-FFF2-40B4-BE49-F238E27FC236}">
                <a16:creationId xmlns:a16="http://schemas.microsoft.com/office/drawing/2014/main" id="{0533AB1D-C394-43D6-3FB7-E3D4700ED3A6}"/>
              </a:ext>
            </a:extLst>
          </p:cNvPr>
          <p:cNvPicPr>
            <a:picLocks noChangeAspect="1"/>
          </p:cNvPicPr>
          <p:nvPr/>
        </p:nvPicPr>
        <p:blipFill>
          <a:blip r:embed="rId3"/>
          <a:stretch>
            <a:fillRect/>
          </a:stretch>
        </p:blipFill>
        <p:spPr>
          <a:xfrm>
            <a:off x="4220456" y="1371600"/>
            <a:ext cx="4635337" cy="4825471"/>
          </a:xfrm>
          <a:prstGeom prst="rect">
            <a:avLst/>
          </a:prstGeom>
        </p:spPr>
      </p:pic>
    </p:spTree>
    <p:extLst>
      <p:ext uri="{BB962C8B-B14F-4D97-AF65-F5344CB8AC3E}">
        <p14:creationId xmlns:p14="http://schemas.microsoft.com/office/powerpoint/2010/main" val="4818791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13</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n-lt"/>
              </a:rPr>
              <a:t>3. </a:t>
            </a:r>
            <a:r>
              <a:rPr lang="vi-VN">
                <a:latin typeface="+mn-lt"/>
              </a:rPr>
              <a:t>Cài đặt chương trình và kết quả</a:t>
            </a:r>
            <a:endParaRPr lang="en-US">
              <a:latin typeface="+mn-lt"/>
            </a:endParaRPr>
          </a:p>
        </p:txBody>
      </p:sp>
      <p:sp>
        <p:nvSpPr>
          <p:cNvPr id="5" name="TextBox 4">
            <a:extLst>
              <a:ext uri="{FF2B5EF4-FFF2-40B4-BE49-F238E27FC236}">
                <a16:creationId xmlns:a16="http://schemas.microsoft.com/office/drawing/2014/main" id="{C657FDE1-0099-24C6-8458-F069A346F124}"/>
              </a:ext>
            </a:extLst>
          </p:cNvPr>
          <p:cNvSpPr txBox="1"/>
          <p:nvPr/>
        </p:nvSpPr>
        <p:spPr>
          <a:xfrm>
            <a:off x="2214628" y="660929"/>
            <a:ext cx="4714743" cy="461665"/>
          </a:xfrm>
          <a:prstGeom prst="rect">
            <a:avLst/>
          </a:prstGeom>
          <a:noFill/>
        </p:spPr>
        <p:txBody>
          <a:bodyPr wrap="square" rtlCol="0">
            <a:spAutoFit/>
          </a:bodyPr>
          <a:lstStyle/>
          <a:p>
            <a:pPr algn="ctr"/>
            <a:r>
              <a:rPr lang="en-US" sz="2400"/>
              <a:t>Chuẩn bị Dataset</a:t>
            </a:r>
          </a:p>
        </p:txBody>
      </p:sp>
      <p:sp>
        <p:nvSpPr>
          <p:cNvPr id="4" name="TextBox 3">
            <a:extLst>
              <a:ext uri="{FF2B5EF4-FFF2-40B4-BE49-F238E27FC236}">
                <a16:creationId xmlns:a16="http://schemas.microsoft.com/office/drawing/2014/main" id="{694A2DAC-C8A9-2E80-2149-8AE42C61FB7F}"/>
              </a:ext>
            </a:extLst>
          </p:cNvPr>
          <p:cNvSpPr txBox="1"/>
          <p:nvPr/>
        </p:nvSpPr>
        <p:spPr>
          <a:xfrm>
            <a:off x="651162" y="2076175"/>
            <a:ext cx="2831155" cy="3416320"/>
          </a:xfrm>
          <a:prstGeom prst="rect">
            <a:avLst/>
          </a:prstGeom>
          <a:noFill/>
        </p:spPr>
        <p:txBody>
          <a:bodyPr wrap="square" rtlCol="0">
            <a:spAutoFit/>
          </a:bodyPr>
          <a:lstStyle/>
          <a:p>
            <a:r>
              <a:rPr lang="en-US" sz="2400"/>
              <a:t>Thay đổi độ tương phản của ảnh để tạo ra dữ liệu mới từ dữ liệu ban đầu giúp mô hình nhận diện được biển báo, đèn tín hiệu giao thông ở những điều kiện ánh sáng khác nhau</a:t>
            </a:r>
          </a:p>
        </p:txBody>
      </p:sp>
      <p:pic>
        <p:nvPicPr>
          <p:cNvPr id="8" name="Picture 7">
            <a:extLst>
              <a:ext uri="{FF2B5EF4-FFF2-40B4-BE49-F238E27FC236}">
                <a16:creationId xmlns:a16="http://schemas.microsoft.com/office/drawing/2014/main" id="{B0942AE4-C6A0-27C0-1A80-3DE56160CAC1}"/>
              </a:ext>
            </a:extLst>
          </p:cNvPr>
          <p:cNvPicPr>
            <a:picLocks noChangeAspect="1"/>
          </p:cNvPicPr>
          <p:nvPr/>
        </p:nvPicPr>
        <p:blipFill>
          <a:blip r:embed="rId3"/>
          <a:stretch>
            <a:fillRect/>
          </a:stretch>
        </p:blipFill>
        <p:spPr>
          <a:xfrm>
            <a:off x="3615502" y="1214272"/>
            <a:ext cx="5034560" cy="5184398"/>
          </a:xfrm>
          <a:prstGeom prst="rect">
            <a:avLst/>
          </a:prstGeom>
        </p:spPr>
      </p:pic>
    </p:spTree>
    <p:extLst>
      <p:ext uri="{BB962C8B-B14F-4D97-AF65-F5344CB8AC3E}">
        <p14:creationId xmlns:p14="http://schemas.microsoft.com/office/powerpoint/2010/main" val="736012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14</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n-lt"/>
              </a:rPr>
              <a:t>3. </a:t>
            </a:r>
            <a:r>
              <a:rPr lang="vi-VN">
                <a:latin typeface="+mn-lt"/>
              </a:rPr>
              <a:t>Cài đặt chương trình và kết quả</a:t>
            </a:r>
            <a:endParaRPr lang="en-US">
              <a:latin typeface="+mn-lt"/>
            </a:endParaRPr>
          </a:p>
        </p:txBody>
      </p:sp>
      <p:sp>
        <p:nvSpPr>
          <p:cNvPr id="5" name="TextBox 4">
            <a:extLst>
              <a:ext uri="{FF2B5EF4-FFF2-40B4-BE49-F238E27FC236}">
                <a16:creationId xmlns:a16="http://schemas.microsoft.com/office/drawing/2014/main" id="{C657FDE1-0099-24C6-8458-F069A346F124}"/>
              </a:ext>
            </a:extLst>
          </p:cNvPr>
          <p:cNvSpPr txBox="1"/>
          <p:nvPr/>
        </p:nvSpPr>
        <p:spPr>
          <a:xfrm>
            <a:off x="2214628" y="660929"/>
            <a:ext cx="4714743" cy="461665"/>
          </a:xfrm>
          <a:prstGeom prst="rect">
            <a:avLst/>
          </a:prstGeom>
          <a:noFill/>
        </p:spPr>
        <p:txBody>
          <a:bodyPr wrap="square" rtlCol="0">
            <a:spAutoFit/>
          </a:bodyPr>
          <a:lstStyle/>
          <a:p>
            <a:pPr algn="ctr"/>
            <a:r>
              <a:rPr lang="en-US" sz="2400"/>
              <a:t>Chuẩn bị Dataset</a:t>
            </a:r>
          </a:p>
        </p:txBody>
      </p:sp>
      <p:sp>
        <p:nvSpPr>
          <p:cNvPr id="4" name="TextBox 3">
            <a:extLst>
              <a:ext uri="{FF2B5EF4-FFF2-40B4-BE49-F238E27FC236}">
                <a16:creationId xmlns:a16="http://schemas.microsoft.com/office/drawing/2014/main" id="{694A2DAC-C8A9-2E80-2149-8AE42C61FB7F}"/>
              </a:ext>
            </a:extLst>
          </p:cNvPr>
          <p:cNvSpPr txBox="1"/>
          <p:nvPr/>
        </p:nvSpPr>
        <p:spPr>
          <a:xfrm>
            <a:off x="637309" y="4667999"/>
            <a:ext cx="8287473" cy="1200329"/>
          </a:xfrm>
          <a:prstGeom prst="rect">
            <a:avLst/>
          </a:prstGeom>
          <a:noFill/>
        </p:spPr>
        <p:txBody>
          <a:bodyPr wrap="square" rtlCol="0">
            <a:spAutoFit/>
          </a:bodyPr>
          <a:lstStyle/>
          <a:p>
            <a:r>
              <a:rPr lang="en-US" sz="2400"/>
              <a:t>Tận dụng khả năng nhận diện nhiều vật thể của YOLO, gán nhãn các phương tiện giao thông để sau này loại bỏ các trường hợp model nhận diện nhầm đèn xe là đèn giao thông.</a:t>
            </a:r>
          </a:p>
        </p:txBody>
      </p:sp>
      <p:pic>
        <p:nvPicPr>
          <p:cNvPr id="7" name="Picture 6">
            <a:extLst>
              <a:ext uri="{FF2B5EF4-FFF2-40B4-BE49-F238E27FC236}">
                <a16:creationId xmlns:a16="http://schemas.microsoft.com/office/drawing/2014/main" id="{11E3CE3D-4CA4-3BB0-3E7E-C1D4D870F437}"/>
              </a:ext>
            </a:extLst>
          </p:cNvPr>
          <p:cNvPicPr>
            <a:picLocks noChangeAspect="1"/>
          </p:cNvPicPr>
          <p:nvPr/>
        </p:nvPicPr>
        <p:blipFill>
          <a:blip r:embed="rId3"/>
          <a:stretch>
            <a:fillRect/>
          </a:stretch>
        </p:blipFill>
        <p:spPr>
          <a:xfrm>
            <a:off x="621449" y="1457062"/>
            <a:ext cx="8287474" cy="2531108"/>
          </a:xfrm>
          <a:prstGeom prst="rect">
            <a:avLst/>
          </a:prstGeom>
        </p:spPr>
      </p:pic>
    </p:spTree>
    <p:extLst>
      <p:ext uri="{BB962C8B-B14F-4D97-AF65-F5344CB8AC3E}">
        <p14:creationId xmlns:p14="http://schemas.microsoft.com/office/powerpoint/2010/main" val="1503834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n-lt"/>
              </a:rPr>
              <a:t>3. </a:t>
            </a:r>
            <a:r>
              <a:rPr lang="vi-VN">
                <a:latin typeface="+mn-lt"/>
              </a:rPr>
              <a:t>Cài đặt chương trình và kết quả</a:t>
            </a:r>
            <a:endParaRPr lang="en-US">
              <a:latin typeface="+mn-lt"/>
            </a:endParaRPr>
          </a:p>
        </p:txBody>
      </p:sp>
      <p:sp>
        <p:nvSpPr>
          <p:cNvPr id="5" name="TextBox 4">
            <a:extLst>
              <a:ext uri="{FF2B5EF4-FFF2-40B4-BE49-F238E27FC236}">
                <a16:creationId xmlns:a16="http://schemas.microsoft.com/office/drawing/2014/main" id="{C657FDE1-0099-24C6-8458-F069A346F124}"/>
              </a:ext>
            </a:extLst>
          </p:cNvPr>
          <p:cNvSpPr txBox="1"/>
          <p:nvPr/>
        </p:nvSpPr>
        <p:spPr>
          <a:xfrm>
            <a:off x="1440873" y="660929"/>
            <a:ext cx="6871853" cy="830997"/>
          </a:xfrm>
          <a:prstGeom prst="rect">
            <a:avLst/>
          </a:prstGeom>
          <a:noFill/>
        </p:spPr>
        <p:txBody>
          <a:bodyPr wrap="square" rtlCol="0">
            <a:spAutoFit/>
          </a:bodyPr>
          <a:lstStyle/>
          <a:p>
            <a:pPr algn="ctr"/>
            <a:r>
              <a:rPr lang="en-US" sz="2400"/>
              <a:t>Xử lý trường hợp nhận diện nhầm đèn tín hiệu với đèn của các phương tiện giao thông</a:t>
            </a:r>
          </a:p>
        </p:txBody>
      </p:sp>
      <p:sp>
        <p:nvSpPr>
          <p:cNvPr id="4" name="TextBox 3">
            <a:extLst>
              <a:ext uri="{FF2B5EF4-FFF2-40B4-BE49-F238E27FC236}">
                <a16:creationId xmlns:a16="http://schemas.microsoft.com/office/drawing/2014/main" id="{694A2DAC-C8A9-2E80-2149-8AE42C61FB7F}"/>
              </a:ext>
            </a:extLst>
          </p:cNvPr>
          <p:cNvSpPr txBox="1"/>
          <p:nvPr/>
        </p:nvSpPr>
        <p:spPr>
          <a:xfrm>
            <a:off x="651162" y="2076175"/>
            <a:ext cx="2831155" cy="2308324"/>
          </a:xfrm>
          <a:prstGeom prst="rect">
            <a:avLst/>
          </a:prstGeom>
          <a:noFill/>
        </p:spPr>
        <p:txBody>
          <a:bodyPr wrap="square" rtlCol="0">
            <a:spAutoFit/>
          </a:bodyPr>
          <a:lstStyle/>
          <a:p>
            <a:r>
              <a:rPr lang="en-US" sz="2400"/>
              <a:t>Loại bỏ trường hợp bounding box của đèn tín hiệu nằm trong bounding box của các phương tiện giao thông</a:t>
            </a:r>
          </a:p>
        </p:txBody>
      </p:sp>
      <p:pic>
        <p:nvPicPr>
          <p:cNvPr id="7" name="Picture 6">
            <a:extLst>
              <a:ext uri="{FF2B5EF4-FFF2-40B4-BE49-F238E27FC236}">
                <a16:creationId xmlns:a16="http://schemas.microsoft.com/office/drawing/2014/main" id="{F6E5A684-51D9-36AD-4281-413D8F8A31D7}"/>
              </a:ext>
            </a:extLst>
          </p:cNvPr>
          <p:cNvPicPr>
            <a:picLocks noChangeAspect="1"/>
          </p:cNvPicPr>
          <p:nvPr/>
        </p:nvPicPr>
        <p:blipFill>
          <a:blip r:embed="rId3"/>
          <a:stretch>
            <a:fillRect/>
          </a:stretch>
        </p:blipFill>
        <p:spPr>
          <a:xfrm>
            <a:off x="4334566" y="1761892"/>
            <a:ext cx="4477375" cy="3334215"/>
          </a:xfrm>
          <a:prstGeom prst="rect">
            <a:avLst/>
          </a:prstGeom>
        </p:spPr>
      </p:pic>
    </p:spTree>
    <p:extLst>
      <p:ext uri="{BB962C8B-B14F-4D97-AF65-F5344CB8AC3E}">
        <p14:creationId xmlns:p14="http://schemas.microsoft.com/office/powerpoint/2010/main" val="2987447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16</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n-lt"/>
              </a:rPr>
              <a:t>3. </a:t>
            </a:r>
            <a:r>
              <a:rPr lang="vi-VN">
                <a:latin typeface="+mn-lt"/>
              </a:rPr>
              <a:t>Cài đặt chương trình và kết quả</a:t>
            </a:r>
            <a:endParaRPr lang="en-US">
              <a:latin typeface="+mn-lt"/>
            </a:endParaRPr>
          </a:p>
        </p:txBody>
      </p:sp>
      <p:sp>
        <p:nvSpPr>
          <p:cNvPr id="5" name="TextBox 4">
            <a:extLst>
              <a:ext uri="{FF2B5EF4-FFF2-40B4-BE49-F238E27FC236}">
                <a16:creationId xmlns:a16="http://schemas.microsoft.com/office/drawing/2014/main" id="{C657FDE1-0099-24C6-8458-F069A346F124}"/>
              </a:ext>
            </a:extLst>
          </p:cNvPr>
          <p:cNvSpPr txBox="1"/>
          <p:nvPr/>
        </p:nvSpPr>
        <p:spPr>
          <a:xfrm>
            <a:off x="1440873" y="660929"/>
            <a:ext cx="6871853" cy="461665"/>
          </a:xfrm>
          <a:prstGeom prst="rect">
            <a:avLst/>
          </a:prstGeom>
          <a:noFill/>
        </p:spPr>
        <p:txBody>
          <a:bodyPr wrap="square" rtlCol="0">
            <a:spAutoFit/>
          </a:bodyPr>
          <a:lstStyle/>
          <a:p>
            <a:pPr algn="ctr"/>
            <a:r>
              <a:rPr lang="en-US" sz="2400"/>
              <a:t>Kết quả</a:t>
            </a:r>
          </a:p>
        </p:txBody>
      </p:sp>
      <p:pic>
        <p:nvPicPr>
          <p:cNvPr id="8" name="Picture 7">
            <a:extLst>
              <a:ext uri="{FF2B5EF4-FFF2-40B4-BE49-F238E27FC236}">
                <a16:creationId xmlns:a16="http://schemas.microsoft.com/office/drawing/2014/main" id="{78480D8F-41D7-F7C2-68F9-894494529D1A}"/>
              </a:ext>
            </a:extLst>
          </p:cNvPr>
          <p:cNvPicPr>
            <a:picLocks noChangeAspect="1"/>
          </p:cNvPicPr>
          <p:nvPr/>
        </p:nvPicPr>
        <p:blipFill>
          <a:blip r:embed="rId3"/>
          <a:stretch>
            <a:fillRect/>
          </a:stretch>
        </p:blipFill>
        <p:spPr>
          <a:xfrm>
            <a:off x="2383197" y="1187442"/>
            <a:ext cx="4987203" cy="4727595"/>
          </a:xfrm>
          <a:prstGeom prst="rect">
            <a:avLst/>
          </a:prstGeom>
        </p:spPr>
      </p:pic>
    </p:spTree>
    <p:extLst>
      <p:ext uri="{BB962C8B-B14F-4D97-AF65-F5344CB8AC3E}">
        <p14:creationId xmlns:p14="http://schemas.microsoft.com/office/powerpoint/2010/main" val="2082171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n-lt"/>
              </a:rPr>
              <a:t>3. </a:t>
            </a:r>
            <a:r>
              <a:rPr lang="vi-VN">
                <a:latin typeface="+mn-lt"/>
              </a:rPr>
              <a:t>Cài đặt chương trình và kết quả</a:t>
            </a:r>
            <a:endParaRPr lang="en-US">
              <a:latin typeface="+mn-lt"/>
            </a:endParaRPr>
          </a:p>
        </p:txBody>
      </p:sp>
      <p:sp>
        <p:nvSpPr>
          <p:cNvPr id="5" name="TextBox 4">
            <a:extLst>
              <a:ext uri="{FF2B5EF4-FFF2-40B4-BE49-F238E27FC236}">
                <a16:creationId xmlns:a16="http://schemas.microsoft.com/office/drawing/2014/main" id="{C657FDE1-0099-24C6-8458-F069A346F124}"/>
              </a:ext>
            </a:extLst>
          </p:cNvPr>
          <p:cNvSpPr txBox="1"/>
          <p:nvPr/>
        </p:nvSpPr>
        <p:spPr>
          <a:xfrm>
            <a:off x="1440873" y="660929"/>
            <a:ext cx="6871853" cy="461665"/>
          </a:xfrm>
          <a:prstGeom prst="rect">
            <a:avLst/>
          </a:prstGeom>
          <a:noFill/>
        </p:spPr>
        <p:txBody>
          <a:bodyPr wrap="square" rtlCol="0">
            <a:spAutoFit/>
          </a:bodyPr>
          <a:lstStyle/>
          <a:p>
            <a:pPr algn="ctr"/>
            <a:r>
              <a:rPr lang="en-US" sz="2400"/>
              <a:t>Kết quả</a:t>
            </a:r>
          </a:p>
        </p:txBody>
      </p:sp>
      <p:pic>
        <p:nvPicPr>
          <p:cNvPr id="6" name="Picture 5">
            <a:extLst>
              <a:ext uri="{FF2B5EF4-FFF2-40B4-BE49-F238E27FC236}">
                <a16:creationId xmlns:a16="http://schemas.microsoft.com/office/drawing/2014/main" id="{BF89087A-A82F-8EE9-AAEB-9380498A6057}"/>
              </a:ext>
            </a:extLst>
          </p:cNvPr>
          <p:cNvPicPr>
            <a:picLocks noChangeAspect="1"/>
          </p:cNvPicPr>
          <p:nvPr/>
        </p:nvPicPr>
        <p:blipFill>
          <a:blip r:embed="rId3"/>
          <a:stretch>
            <a:fillRect/>
          </a:stretch>
        </p:blipFill>
        <p:spPr>
          <a:xfrm>
            <a:off x="595312" y="1493610"/>
            <a:ext cx="7953375" cy="4486275"/>
          </a:xfrm>
          <a:prstGeom prst="rect">
            <a:avLst/>
          </a:prstGeom>
        </p:spPr>
      </p:pic>
    </p:spTree>
    <p:extLst>
      <p:ext uri="{BB962C8B-B14F-4D97-AF65-F5344CB8AC3E}">
        <p14:creationId xmlns:p14="http://schemas.microsoft.com/office/powerpoint/2010/main" val="790622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18</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THANK YOU !</a:t>
            </a:r>
          </a:p>
        </p:txBody>
      </p:sp>
    </p:spTree>
    <p:extLst>
      <p:ext uri="{BB962C8B-B14F-4D97-AF65-F5344CB8AC3E}">
        <p14:creationId xmlns:p14="http://schemas.microsoft.com/office/powerpoint/2010/main" val="2830535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898E0-30FF-4956-A658-42E15A83164B}"/>
              </a:ext>
            </a:extLst>
          </p:cNvPr>
          <p:cNvSpPr>
            <a:spLocks noGrp="1"/>
          </p:cNvSpPr>
          <p:nvPr>
            <p:ph type="title"/>
          </p:nvPr>
        </p:nvSpPr>
        <p:spPr>
          <a:xfrm>
            <a:off x="121298" y="1744825"/>
            <a:ext cx="8724121" cy="2710605"/>
          </a:xfrm>
        </p:spPr>
        <p:txBody>
          <a:bodyPr/>
          <a:lstStyle/>
          <a:p>
            <a:r>
              <a:rPr lang="en-US" sz="5400">
                <a:latin typeface="+mn-lt"/>
              </a:rPr>
              <a:t>NHẬN DIỆN BIỂN BÁO VÀ ĐÈN TÍN HIỆU GIAO THÔNG</a:t>
            </a:r>
          </a:p>
        </p:txBody>
      </p:sp>
      <p:sp>
        <p:nvSpPr>
          <p:cNvPr id="3" name="Title 1">
            <a:extLst>
              <a:ext uri="{FF2B5EF4-FFF2-40B4-BE49-F238E27FC236}">
                <a16:creationId xmlns:a16="http://schemas.microsoft.com/office/drawing/2014/main" id="{B835C20A-1277-3765-4035-161B393A710B}"/>
              </a:ext>
            </a:extLst>
          </p:cNvPr>
          <p:cNvSpPr txBox="1">
            <a:spLocks/>
          </p:cNvSpPr>
          <p:nvPr/>
        </p:nvSpPr>
        <p:spPr>
          <a:xfrm>
            <a:off x="298581" y="3918856"/>
            <a:ext cx="8182946" cy="810271"/>
          </a:xfrm>
          <a:prstGeom prst="rect">
            <a:avLst/>
          </a:prstGeom>
        </p:spPr>
        <p:txBody>
          <a:bodyPr/>
          <a:lstStyle>
            <a:lvl1pPr algn="ctr" defTabSz="914400" rtl="0" eaLnBrk="1" latinLnBrk="0" hangingPunct="1">
              <a:lnSpc>
                <a:spcPct val="90000"/>
              </a:lnSpc>
              <a:spcBef>
                <a:spcPct val="0"/>
              </a:spcBef>
              <a:buNone/>
              <a:defRPr sz="4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l"/>
            <a:r>
              <a:rPr lang="en-US" sz="2800">
                <a:latin typeface="+mn-lt"/>
              </a:rPr>
              <a:t>Giảng viên hướng dẫn:    TS. Nguyễn Hữu Đức</a:t>
            </a:r>
          </a:p>
          <a:p>
            <a:pPr algn="l"/>
            <a:r>
              <a:rPr lang="en-US" sz="2800">
                <a:latin typeface="+mn-lt"/>
              </a:rPr>
              <a:t>Sinh viên:                             Nguyễn Trường Giang</a:t>
            </a:r>
          </a:p>
        </p:txBody>
      </p:sp>
    </p:spTree>
    <p:extLst>
      <p:ext uri="{BB962C8B-B14F-4D97-AF65-F5344CB8AC3E}">
        <p14:creationId xmlns:p14="http://schemas.microsoft.com/office/powerpoint/2010/main" val="1850899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t>Nội dung</a:t>
            </a:r>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p:txBody>
          <a:bodyPr/>
          <a:lstStyle/>
          <a:p>
            <a:r>
              <a:rPr lang="en-US">
                <a:latin typeface="+mn-lt"/>
              </a:rPr>
              <a:t>1. Giới thiệu đề tài</a:t>
            </a:r>
          </a:p>
          <a:p>
            <a:r>
              <a:rPr lang="en-US">
                <a:latin typeface="+mn-lt"/>
              </a:rPr>
              <a:t>2. Phương pháp đề xuất</a:t>
            </a:r>
          </a:p>
          <a:p>
            <a:r>
              <a:rPr lang="en-US">
                <a:latin typeface="+mn-lt"/>
              </a:rPr>
              <a:t>3. </a:t>
            </a:r>
            <a:r>
              <a:rPr lang="vi-VN">
                <a:latin typeface="Calibri" panose="020F0502020204030204" pitchFamily="34" charset="0"/>
                <a:cs typeface="Calibri" panose="020F0502020204030204" pitchFamily="34" charset="0"/>
              </a:rPr>
              <a:t>Cài đặt chương trình và kết quả</a:t>
            </a:r>
            <a:endParaRPr lang="en-US">
              <a:latin typeface="+mn-lt"/>
            </a:endParaRPr>
          </a:p>
          <a:p>
            <a:r>
              <a:rPr lang="en-US">
                <a:latin typeface="+mn-lt"/>
              </a:rPr>
              <a:t>4. Kết luận và hướng phát triển</a:t>
            </a:r>
          </a:p>
        </p:txBody>
      </p:sp>
    </p:spTree>
    <p:extLst>
      <p:ext uri="{BB962C8B-B14F-4D97-AF65-F5344CB8AC3E}">
        <p14:creationId xmlns:p14="http://schemas.microsoft.com/office/powerpoint/2010/main" val="292364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n-lt"/>
              </a:rPr>
              <a:t>1. Giới thiệu đề tài</a:t>
            </a:r>
          </a:p>
        </p:txBody>
      </p:sp>
      <p:pic>
        <p:nvPicPr>
          <p:cNvPr id="1026" name="Picture 2" descr="Những đối tượng có nguy cơ ngủ gật khi lái xe? | Vinmec">
            <a:extLst>
              <a:ext uri="{FF2B5EF4-FFF2-40B4-BE49-F238E27FC236}">
                <a16:creationId xmlns:a16="http://schemas.microsoft.com/office/drawing/2014/main" id="{C363B9B2-EB29-7A8B-5DE1-94F1A7E9AB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2451" y="1710727"/>
            <a:ext cx="5715000" cy="37623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657FDE1-0099-24C6-8458-F069A346F124}"/>
              </a:ext>
            </a:extLst>
          </p:cNvPr>
          <p:cNvSpPr txBox="1"/>
          <p:nvPr/>
        </p:nvSpPr>
        <p:spPr>
          <a:xfrm>
            <a:off x="1882452" y="868746"/>
            <a:ext cx="5928048" cy="830997"/>
          </a:xfrm>
          <a:prstGeom prst="rect">
            <a:avLst/>
          </a:prstGeom>
          <a:noFill/>
        </p:spPr>
        <p:txBody>
          <a:bodyPr wrap="square" rtlCol="0">
            <a:spAutoFit/>
          </a:bodyPr>
          <a:lstStyle/>
          <a:p>
            <a:pPr algn="ctr"/>
            <a:r>
              <a:rPr lang="en-US" sz="2400"/>
              <a:t>Những nguy hiểm dễ gặp phải nếu </a:t>
            </a:r>
          </a:p>
          <a:p>
            <a:pPr algn="ctr"/>
            <a:r>
              <a:rPr lang="en-US" sz="2400"/>
              <a:t>mất tập trung khi tham gia giao thông</a:t>
            </a:r>
          </a:p>
        </p:txBody>
      </p:sp>
      <p:sp>
        <p:nvSpPr>
          <p:cNvPr id="6" name="TextBox 5">
            <a:extLst>
              <a:ext uri="{FF2B5EF4-FFF2-40B4-BE49-F238E27FC236}">
                <a16:creationId xmlns:a16="http://schemas.microsoft.com/office/drawing/2014/main" id="{031AD7C8-36D6-69F9-6007-94E638E155CA}"/>
              </a:ext>
            </a:extLst>
          </p:cNvPr>
          <p:cNvSpPr txBox="1"/>
          <p:nvPr/>
        </p:nvSpPr>
        <p:spPr>
          <a:xfrm>
            <a:off x="1882451" y="5699449"/>
            <a:ext cx="7121590" cy="276999"/>
          </a:xfrm>
          <a:prstGeom prst="rect">
            <a:avLst/>
          </a:prstGeom>
          <a:noFill/>
        </p:spPr>
        <p:txBody>
          <a:bodyPr wrap="square" rtlCol="0">
            <a:spAutoFit/>
          </a:bodyPr>
          <a:lstStyle/>
          <a:p>
            <a:r>
              <a:rPr lang="en-US" sz="1200" u="sng">
                <a:solidFill>
                  <a:srgbClr val="0070C0"/>
                </a:solidFill>
              </a:rPr>
              <a:t>https://vinmec-prod.s3.amazonaws.com/images/20200617_100321_888250_ngu-gat.max-1800x1800.jpg</a:t>
            </a:r>
          </a:p>
        </p:txBody>
      </p:sp>
    </p:spTree>
    <p:extLst>
      <p:ext uri="{BB962C8B-B14F-4D97-AF65-F5344CB8AC3E}">
        <p14:creationId xmlns:p14="http://schemas.microsoft.com/office/powerpoint/2010/main" val="3907802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5</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n-lt"/>
              </a:rPr>
              <a:t>1. Giới thiệu đề tài</a:t>
            </a:r>
          </a:p>
        </p:txBody>
      </p:sp>
      <p:sp>
        <p:nvSpPr>
          <p:cNvPr id="5" name="TextBox 4">
            <a:extLst>
              <a:ext uri="{FF2B5EF4-FFF2-40B4-BE49-F238E27FC236}">
                <a16:creationId xmlns:a16="http://schemas.microsoft.com/office/drawing/2014/main" id="{C657FDE1-0099-24C6-8458-F069A346F124}"/>
              </a:ext>
            </a:extLst>
          </p:cNvPr>
          <p:cNvSpPr txBox="1"/>
          <p:nvPr/>
        </p:nvSpPr>
        <p:spPr>
          <a:xfrm>
            <a:off x="2985795" y="4658349"/>
            <a:ext cx="2766229" cy="369332"/>
          </a:xfrm>
          <a:prstGeom prst="rect">
            <a:avLst/>
          </a:prstGeom>
          <a:noFill/>
        </p:spPr>
        <p:txBody>
          <a:bodyPr wrap="square" rtlCol="0">
            <a:spAutoFit/>
          </a:bodyPr>
          <a:lstStyle/>
          <a:p>
            <a:pPr algn="ctr"/>
            <a:r>
              <a:rPr lang="en-US"/>
              <a:t>VietMap</a:t>
            </a:r>
          </a:p>
        </p:txBody>
      </p:sp>
      <p:pic>
        <p:nvPicPr>
          <p:cNvPr id="2050" name="Picture 2" descr="Cách theo dõi vận tốc di chuyển bằng Google Maps">
            <a:extLst>
              <a:ext uri="{FF2B5EF4-FFF2-40B4-BE49-F238E27FC236}">
                <a16:creationId xmlns:a16="http://schemas.microsoft.com/office/drawing/2014/main" id="{7AEC8973-F373-2C32-D9B1-65939B3196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077" y="2230016"/>
            <a:ext cx="2503411" cy="222068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7FCEFC6-62C0-D41D-73D9-AEE32999BF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5796" y="2230016"/>
            <a:ext cx="2766229" cy="2220685"/>
          </a:xfrm>
          <a:prstGeom prst="rect">
            <a:avLst/>
          </a:prstGeom>
          <a:noFill/>
          <a:extLst>
            <a:ext uri="{909E8E84-426E-40DD-AFC4-6F175D3DCCD1}">
              <a14:hiddenFill xmlns:a14="http://schemas.microsoft.com/office/drawing/2010/main">
                <a:solidFill>
                  <a:srgbClr val="FFFFFF"/>
                </a:solidFill>
              </a14:hiddenFill>
            </a:ext>
          </a:extLst>
        </p:spPr>
      </p:pic>
      <p:sp>
        <p:nvSpPr>
          <p:cNvPr id="10" name="AutoShape 10">
            <a:extLst>
              <a:ext uri="{FF2B5EF4-FFF2-40B4-BE49-F238E27FC236}">
                <a16:creationId xmlns:a16="http://schemas.microsoft.com/office/drawing/2014/main" id="{3945BA98-AD6C-87E7-8C41-D775FA6AD99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B9136D31-DFF7-A8E4-E267-A9C04E92EBC2}"/>
              </a:ext>
            </a:extLst>
          </p:cNvPr>
          <p:cNvPicPr>
            <a:picLocks noChangeAspect="1"/>
          </p:cNvPicPr>
          <p:nvPr/>
        </p:nvPicPr>
        <p:blipFill>
          <a:blip r:embed="rId5"/>
          <a:stretch>
            <a:fillRect/>
          </a:stretch>
        </p:blipFill>
        <p:spPr>
          <a:xfrm>
            <a:off x="6004293" y="2230015"/>
            <a:ext cx="1282644" cy="2220685"/>
          </a:xfrm>
          <a:prstGeom prst="rect">
            <a:avLst/>
          </a:prstGeom>
        </p:spPr>
      </p:pic>
      <p:pic>
        <p:nvPicPr>
          <p:cNvPr id="16" name="Picture 15">
            <a:extLst>
              <a:ext uri="{FF2B5EF4-FFF2-40B4-BE49-F238E27FC236}">
                <a16:creationId xmlns:a16="http://schemas.microsoft.com/office/drawing/2014/main" id="{67D3F95C-A036-B955-EB07-A00DBC33D987}"/>
              </a:ext>
            </a:extLst>
          </p:cNvPr>
          <p:cNvPicPr>
            <a:picLocks noChangeAspect="1"/>
          </p:cNvPicPr>
          <p:nvPr/>
        </p:nvPicPr>
        <p:blipFill>
          <a:blip r:embed="rId6"/>
          <a:stretch>
            <a:fillRect/>
          </a:stretch>
        </p:blipFill>
        <p:spPr>
          <a:xfrm>
            <a:off x="7349883" y="2230016"/>
            <a:ext cx="1282645" cy="2220684"/>
          </a:xfrm>
          <a:prstGeom prst="rect">
            <a:avLst/>
          </a:prstGeom>
        </p:spPr>
      </p:pic>
      <p:sp>
        <p:nvSpPr>
          <p:cNvPr id="17" name="TextBox 16">
            <a:extLst>
              <a:ext uri="{FF2B5EF4-FFF2-40B4-BE49-F238E27FC236}">
                <a16:creationId xmlns:a16="http://schemas.microsoft.com/office/drawing/2014/main" id="{A7D88350-FC86-EB72-8F84-59772DD2C3B6}"/>
              </a:ext>
            </a:extLst>
          </p:cNvPr>
          <p:cNvSpPr txBox="1"/>
          <p:nvPr/>
        </p:nvSpPr>
        <p:spPr>
          <a:xfrm>
            <a:off x="235077" y="4627984"/>
            <a:ext cx="2503411" cy="369332"/>
          </a:xfrm>
          <a:prstGeom prst="rect">
            <a:avLst/>
          </a:prstGeom>
          <a:noFill/>
        </p:spPr>
        <p:txBody>
          <a:bodyPr wrap="square" rtlCol="0">
            <a:spAutoFit/>
          </a:bodyPr>
          <a:lstStyle/>
          <a:p>
            <a:pPr algn="ctr"/>
            <a:r>
              <a:rPr lang="en-US"/>
              <a:t>Google Maps</a:t>
            </a:r>
          </a:p>
        </p:txBody>
      </p:sp>
      <p:sp>
        <p:nvSpPr>
          <p:cNvPr id="18" name="TextBox 17">
            <a:extLst>
              <a:ext uri="{FF2B5EF4-FFF2-40B4-BE49-F238E27FC236}">
                <a16:creationId xmlns:a16="http://schemas.microsoft.com/office/drawing/2014/main" id="{ABD9B4E9-533E-3E4D-7B8B-C70F482A5B8C}"/>
              </a:ext>
            </a:extLst>
          </p:cNvPr>
          <p:cNvSpPr txBox="1"/>
          <p:nvPr/>
        </p:nvSpPr>
        <p:spPr>
          <a:xfrm>
            <a:off x="1854200" y="1135446"/>
            <a:ext cx="5227571" cy="461665"/>
          </a:xfrm>
          <a:prstGeom prst="rect">
            <a:avLst/>
          </a:prstGeom>
          <a:noFill/>
        </p:spPr>
        <p:txBody>
          <a:bodyPr wrap="square" rtlCol="0">
            <a:spAutoFit/>
          </a:bodyPr>
          <a:lstStyle/>
          <a:p>
            <a:pPr algn="ctr"/>
            <a:r>
              <a:rPr lang="en-US" sz="2400"/>
              <a:t>Một vài ứng dụng hỗ trợ lái xe nổi tiếng</a:t>
            </a:r>
          </a:p>
        </p:txBody>
      </p:sp>
      <p:sp>
        <p:nvSpPr>
          <p:cNvPr id="19" name="TextBox 18">
            <a:extLst>
              <a:ext uri="{FF2B5EF4-FFF2-40B4-BE49-F238E27FC236}">
                <a16:creationId xmlns:a16="http://schemas.microsoft.com/office/drawing/2014/main" id="{6F77B09F-D94E-63B9-9331-D5B67BA1FA52}"/>
              </a:ext>
            </a:extLst>
          </p:cNvPr>
          <p:cNvSpPr txBox="1"/>
          <p:nvPr/>
        </p:nvSpPr>
        <p:spPr>
          <a:xfrm>
            <a:off x="6078939" y="4627984"/>
            <a:ext cx="2628235" cy="369332"/>
          </a:xfrm>
          <a:prstGeom prst="rect">
            <a:avLst/>
          </a:prstGeom>
          <a:noFill/>
        </p:spPr>
        <p:txBody>
          <a:bodyPr wrap="square" rtlCol="0">
            <a:spAutoFit/>
          </a:bodyPr>
          <a:lstStyle/>
          <a:p>
            <a:pPr algn="ctr"/>
            <a:r>
              <a:rPr lang="en-US"/>
              <a:t>Goong</a:t>
            </a:r>
          </a:p>
        </p:txBody>
      </p:sp>
    </p:spTree>
    <p:extLst>
      <p:ext uri="{BB962C8B-B14F-4D97-AF65-F5344CB8AC3E}">
        <p14:creationId xmlns:p14="http://schemas.microsoft.com/office/powerpoint/2010/main" val="2906715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6</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n-lt"/>
              </a:rPr>
              <a:t>2. Phương pháp đề xuất</a:t>
            </a:r>
          </a:p>
        </p:txBody>
      </p:sp>
      <p:sp>
        <p:nvSpPr>
          <p:cNvPr id="5" name="TextBox 4">
            <a:extLst>
              <a:ext uri="{FF2B5EF4-FFF2-40B4-BE49-F238E27FC236}">
                <a16:creationId xmlns:a16="http://schemas.microsoft.com/office/drawing/2014/main" id="{C657FDE1-0099-24C6-8458-F069A346F124}"/>
              </a:ext>
            </a:extLst>
          </p:cNvPr>
          <p:cNvSpPr txBox="1"/>
          <p:nvPr/>
        </p:nvSpPr>
        <p:spPr>
          <a:xfrm>
            <a:off x="2214628" y="983046"/>
            <a:ext cx="4714743" cy="830997"/>
          </a:xfrm>
          <a:prstGeom prst="rect">
            <a:avLst/>
          </a:prstGeom>
          <a:noFill/>
        </p:spPr>
        <p:txBody>
          <a:bodyPr wrap="square" rtlCol="0">
            <a:spAutoFit/>
          </a:bodyPr>
          <a:lstStyle/>
          <a:p>
            <a:pPr algn="ctr"/>
            <a:r>
              <a:rPr lang="en-US" sz="2400"/>
              <a:t>Áp dụng học sâu vào bài toán hỗ trợ người tham gia giao thông</a:t>
            </a:r>
          </a:p>
        </p:txBody>
      </p:sp>
      <p:pic>
        <p:nvPicPr>
          <p:cNvPr id="3074" name="Picture 2" descr="Video Analytics: Ultimate Overview in 2022 - viso.ai">
            <a:extLst>
              <a:ext uri="{FF2B5EF4-FFF2-40B4-BE49-F238E27FC236}">
                <a16:creationId xmlns:a16="http://schemas.microsoft.com/office/drawing/2014/main" id="{5229BAAF-2BD9-6854-EC2D-7B75F5E8E8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4400" y="2081505"/>
            <a:ext cx="5092700" cy="3391597"/>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3A1FD733-F995-DD4A-81AA-F6E354F7C73D}"/>
              </a:ext>
            </a:extLst>
          </p:cNvPr>
          <p:cNvSpPr>
            <a:spLocks noGrp="1"/>
          </p:cNvSpPr>
          <p:nvPr>
            <p:ph sz="quarter" idx="13"/>
          </p:nvPr>
        </p:nvSpPr>
        <p:spPr>
          <a:xfrm>
            <a:off x="393699" y="2298700"/>
            <a:ext cx="3911601" cy="3845940"/>
          </a:xfrm>
        </p:spPr>
        <p:txBody>
          <a:bodyPr/>
          <a:lstStyle/>
          <a:p>
            <a:r>
              <a:rPr lang="en-US">
                <a:latin typeface="+mn-lt"/>
              </a:rPr>
              <a:t>R-CNN</a:t>
            </a:r>
          </a:p>
          <a:p>
            <a:r>
              <a:rPr lang="en-US">
                <a:latin typeface="+mn-lt"/>
              </a:rPr>
              <a:t>Fast R-CNN</a:t>
            </a:r>
          </a:p>
          <a:p>
            <a:r>
              <a:rPr lang="en-US">
                <a:latin typeface="+mn-lt"/>
              </a:rPr>
              <a:t>SSD</a:t>
            </a:r>
          </a:p>
          <a:p>
            <a:r>
              <a:rPr lang="en-US">
                <a:latin typeface="+mn-lt"/>
              </a:rPr>
              <a:t>RetinaNet</a:t>
            </a:r>
          </a:p>
          <a:p>
            <a:r>
              <a:rPr lang="en-US">
                <a:latin typeface="+mn-lt"/>
              </a:rPr>
              <a:t>YOLO</a:t>
            </a:r>
          </a:p>
        </p:txBody>
      </p:sp>
    </p:spTree>
    <p:extLst>
      <p:ext uri="{BB962C8B-B14F-4D97-AF65-F5344CB8AC3E}">
        <p14:creationId xmlns:p14="http://schemas.microsoft.com/office/powerpoint/2010/main" val="3780770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n-lt"/>
              </a:rPr>
              <a:t>2. Phương pháp đề xuất</a:t>
            </a:r>
          </a:p>
        </p:txBody>
      </p:sp>
      <p:sp>
        <p:nvSpPr>
          <p:cNvPr id="5" name="TextBox 4">
            <a:extLst>
              <a:ext uri="{FF2B5EF4-FFF2-40B4-BE49-F238E27FC236}">
                <a16:creationId xmlns:a16="http://schemas.microsoft.com/office/drawing/2014/main" id="{C657FDE1-0099-24C6-8458-F069A346F124}"/>
              </a:ext>
            </a:extLst>
          </p:cNvPr>
          <p:cNvSpPr txBox="1"/>
          <p:nvPr/>
        </p:nvSpPr>
        <p:spPr>
          <a:xfrm>
            <a:off x="2214628" y="983046"/>
            <a:ext cx="4714743" cy="830997"/>
          </a:xfrm>
          <a:prstGeom prst="rect">
            <a:avLst/>
          </a:prstGeom>
          <a:noFill/>
        </p:spPr>
        <p:txBody>
          <a:bodyPr wrap="square" rtlCol="0">
            <a:spAutoFit/>
          </a:bodyPr>
          <a:lstStyle/>
          <a:p>
            <a:pPr algn="ctr"/>
            <a:r>
              <a:rPr lang="en-US" sz="2400"/>
              <a:t>So sánh 2 lớp mô hình phổ biến trong bài toán nhận dạng vật thể</a:t>
            </a:r>
          </a:p>
        </p:txBody>
      </p:sp>
      <p:graphicFrame>
        <p:nvGraphicFramePr>
          <p:cNvPr id="4" name="Table 5">
            <a:extLst>
              <a:ext uri="{FF2B5EF4-FFF2-40B4-BE49-F238E27FC236}">
                <a16:creationId xmlns:a16="http://schemas.microsoft.com/office/drawing/2014/main" id="{ACABFCCA-6417-A63A-0684-97DF49E4846A}"/>
              </a:ext>
            </a:extLst>
          </p:cNvPr>
          <p:cNvGraphicFramePr>
            <a:graphicFrameLocks noGrp="1"/>
          </p:cNvGraphicFramePr>
          <p:nvPr>
            <p:extLst>
              <p:ext uri="{D42A27DB-BD31-4B8C-83A1-F6EECF244321}">
                <p14:modId xmlns:p14="http://schemas.microsoft.com/office/powerpoint/2010/main" val="3028195488"/>
              </p:ext>
            </p:extLst>
          </p:nvPr>
        </p:nvGraphicFramePr>
        <p:xfrm>
          <a:off x="1384041" y="2338885"/>
          <a:ext cx="6096000" cy="192532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801863483"/>
                    </a:ext>
                  </a:extLst>
                </a:gridCol>
                <a:gridCol w="3048000">
                  <a:extLst>
                    <a:ext uri="{9D8B030D-6E8A-4147-A177-3AD203B41FA5}">
                      <a16:colId xmlns:a16="http://schemas.microsoft.com/office/drawing/2014/main" val="3775255971"/>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Các mô hình họ R-CNN</a:t>
                      </a:r>
                    </a:p>
                  </a:txBody>
                  <a:tcPr/>
                </a:tc>
                <a:tc>
                  <a:txBody>
                    <a:bodyPr/>
                    <a:lstStyle/>
                    <a:p>
                      <a:r>
                        <a:rPr lang="en-US"/>
                        <a:t>Các mô hình họ YOLO</a:t>
                      </a:r>
                    </a:p>
                  </a:txBody>
                  <a:tcPr/>
                </a:tc>
                <a:extLst>
                  <a:ext uri="{0D108BD9-81ED-4DB2-BD59-A6C34878D82A}">
                    <a16:rowId xmlns:a16="http://schemas.microsoft.com/office/drawing/2014/main" val="1495090111"/>
                  </a:ext>
                </a:extLst>
              </a:tr>
              <a:tr h="370840">
                <a:tc>
                  <a:txBody>
                    <a:bodyPr/>
                    <a:lstStyle/>
                    <a:p>
                      <a:r>
                        <a:rPr lang="en-US"/>
                        <a:t>Hướng tiếp cận two-stage, đạt kết quả mAP cao.</a:t>
                      </a:r>
                    </a:p>
                  </a:txBody>
                  <a:tcPr/>
                </a:tc>
                <a:tc>
                  <a:txBody>
                    <a:bodyPr/>
                    <a:lstStyle/>
                    <a:p>
                      <a:r>
                        <a:rPr lang="en-US"/>
                        <a:t>Hướng tiếp cận one-stage, đạt kết quả mAP thấp hơn</a:t>
                      </a:r>
                    </a:p>
                  </a:txBody>
                  <a:tcPr/>
                </a:tc>
                <a:extLst>
                  <a:ext uri="{0D108BD9-81ED-4DB2-BD59-A6C34878D82A}">
                    <a16:rowId xmlns:a16="http://schemas.microsoft.com/office/drawing/2014/main" val="3177398681"/>
                  </a:ext>
                </a:extLst>
              </a:tr>
              <a:tr h="370840">
                <a:tc>
                  <a:txBody>
                    <a:bodyPr/>
                    <a:lstStyle/>
                    <a:p>
                      <a:r>
                        <a:rPr lang="en-US"/>
                        <a:t>Tốc độ xử lý chậm</a:t>
                      </a:r>
                    </a:p>
                  </a:txBody>
                  <a:tcPr/>
                </a:tc>
                <a:tc>
                  <a:txBody>
                    <a:bodyPr/>
                    <a:lstStyle/>
                    <a:p>
                      <a:r>
                        <a:rPr lang="en-US"/>
                        <a:t>Tốc độ xử lý nhanh, </a:t>
                      </a:r>
                      <a:r>
                        <a:rPr lang="vi-VN"/>
                        <a:t>thậm chí đạt được việc phát hiện đối tượng trong thời gian thực.</a:t>
                      </a:r>
                      <a:endParaRPr lang="en-US"/>
                    </a:p>
                  </a:txBody>
                  <a:tcPr/>
                </a:tc>
                <a:extLst>
                  <a:ext uri="{0D108BD9-81ED-4DB2-BD59-A6C34878D82A}">
                    <a16:rowId xmlns:a16="http://schemas.microsoft.com/office/drawing/2014/main" val="1075936627"/>
                  </a:ext>
                </a:extLst>
              </a:tr>
            </a:tbl>
          </a:graphicData>
        </a:graphic>
      </p:graphicFrame>
    </p:spTree>
    <p:extLst>
      <p:ext uri="{BB962C8B-B14F-4D97-AF65-F5344CB8AC3E}">
        <p14:creationId xmlns:p14="http://schemas.microsoft.com/office/powerpoint/2010/main" val="675941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n-lt"/>
              </a:rPr>
              <a:t>2. Phương pháp đề xuất</a:t>
            </a:r>
          </a:p>
        </p:txBody>
      </p:sp>
      <p:sp>
        <p:nvSpPr>
          <p:cNvPr id="5" name="TextBox 4">
            <a:extLst>
              <a:ext uri="{FF2B5EF4-FFF2-40B4-BE49-F238E27FC236}">
                <a16:creationId xmlns:a16="http://schemas.microsoft.com/office/drawing/2014/main" id="{C657FDE1-0099-24C6-8458-F069A346F124}"/>
              </a:ext>
            </a:extLst>
          </p:cNvPr>
          <p:cNvSpPr txBox="1"/>
          <p:nvPr/>
        </p:nvSpPr>
        <p:spPr>
          <a:xfrm>
            <a:off x="2214628" y="983046"/>
            <a:ext cx="4714743" cy="461665"/>
          </a:xfrm>
          <a:prstGeom prst="rect">
            <a:avLst/>
          </a:prstGeom>
          <a:noFill/>
        </p:spPr>
        <p:txBody>
          <a:bodyPr wrap="square" rtlCol="0">
            <a:spAutoFit/>
          </a:bodyPr>
          <a:lstStyle/>
          <a:p>
            <a:pPr algn="ctr"/>
            <a:r>
              <a:rPr lang="en-US" sz="2400"/>
              <a:t>Cải tiến của YOLO qua các phiên bản</a:t>
            </a:r>
          </a:p>
        </p:txBody>
      </p:sp>
      <p:graphicFrame>
        <p:nvGraphicFramePr>
          <p:cNvPr id="6" name="Table 6">
            <a:extLst>
              <a:ext uri="{FF2B5EF4-FFF2-40B4-BE49-F238E27FC236}">
                <a16:creationId xmlns:a16="http://schemas.microsoft.com/office/drawing/2014/main" id="{D5F8EAF2-7AF3-B892-78FC-72099A6149B7}"/>
              </a:ext>
            </a:extLst>
          </p:cNvPr>
          <p:cNvGraphicFramePr>
            <a:graphicFrameLocks noGrp="1"/>
          </p:cNvGraphicFramePr>
          <p:nvPr>
            <p:extLst>
              <p:ext uri="{D42A27DB-BD31-4B8C-83A1-F6EECF244321}">
                <p14:modId xmlns:p14="http://schemas.microsoft.com/office/powerpoint/2010/main" val="124419094"/>
              </p:ext>
            </p:extLst>
          </p:nvPr>
        </p:nvGraphicFramePr>
        <p:xfrm>
          <a:off x="235077" y="1897405"/>
          <a:ext cx="8673846" cy="3732526"/>
        </p:xfrm>
        <a:graphic>
          <a:graphicData uri="http://schemas.openxmlformats.org/drawingml/2006/table">
            <a:tbl>
              <a:tblPr firstRow="1" bandRow="1">
                <a:tableStyleId>{5C22544A-7EE6-4342-B048-85BDC9FD1C3A}</a:tableStyleId>
              </a:tblPr>
              <a:tblGrid>
                <a:gridCol w="1715021">
                  <a:extLst>
                    <a:ext uri="{9D8B030D-6E8A-4147-A177-3AD203B41FA5}">
                      <a16:colId xmlns:a16="http://schemas.microsoft.com/office/drawing/2014/main" val="2481079456"/>
                    </a:ext>
                  </a:extLst>
                </a:gridCol>
                <a:gridCol w="6958825">
                  <a:extLst>
                    <a:ext uri="{9D8B030D-6E8A-4147-A177-3AD203B41FA5}">
                      <a16:colId xmlns:a16="http://schemas.microsoft.com/office/drawing/2014/main" val="1585501926"/>
                    </a:ext>
                  </a:extLst>
                </a:gridCol>
              </a:tblGrid>
              <a:tr h="440686">
                <a:tc>
                  <a:txBody>
                    <a:bodyPr/>
                    <a:lstStyle/>
                    <a:p>
                      <a:pPr algn="ctr"/>
                      <a:r>
                        <a:rPr lang="en-US"/>
                        <a:t>Phiên bản YOLO</a:t>
                      </a:r>
                    </a:p>
                  </a:txBody>
                  <a:tcPr/>
                </a:tc>
                <a:tc>
                  <a:txBody>
                    <a:bodyPr/>
                    <a:lstStyle/>
                    <a:p>
                      <a:r>
                        <a:rPr lang="en-US"/>
                        <a:t>Đặc điểm và cải tiến</a:t>
                      </a:r>
                    </a:p>
                  </a:txBody>
                  <a:tcPr/>
                </a:tc>
                <a:extLst>
                  <a:ext uri="{0D108BD9-81ED-4DB2-BD59-A6C34878D82A}">
                    <a16:rowId xmlns:a16="http://schemas.microsoft.com/office/drawing/2014/main" val="838565518"/>
                  </a:ext>
                </a:extLst>
              </a:tr>
              <a:tr h="440686">
                <a:tc>
                  <a:txBody>
                    <a:bodyPr/>
                    <a:lstStyle/>
                    <a:p>
                      <a:pPr algn="ctr"/>
                      <a:r>
                        <a:rPr lang="en-US"/>
                        <a:t>YOLOv1</a:t>
                      </a:r>
                    </a:p>
                  </a:txBody>
                  <a:tcPr/>
                </a:tc>
                <a:tc>
                  <a:txBody>
                    <a:bodyPr/>
                    <a:lstStyle/>
                    <a:p>
                      <a:r>
                        <a:rPr lang="en-US"/>
                        <a:t>Đóng góp lớn nhất là sử dụng hướng tiếp cận one-stage giúp tăng tốc độ của mạng neurol.</a:t>
                      </a:r>
                    </a:p>
                    <a:p>
                      <a:r>
                        <a:rPr lang="en-US"/>
                        <a:t>Hạn chế: khó khăn khi detect object có tỉ lệ khác so với training, Bounding Box còn chưa tốt, chỉ có thể predict được 1 object trong 1 cell.</a:t>
                      </a:r>
                    </a:p>
                  </a:txBody>
                  <a:tcPr/>
                </a:tc>
                <a:extLst>
                  <a:ext uri="{0D108BD9-81ED-4DB2-BD59-A6C34878D82A}">
                    <a16:rowId xmlns:a16="http://schemas.microsoft.com/office/drawing/2014/main" val="2303904133"/>
                  </a:ext>
                </a:extLst>
              </a:tr>
              <a:tr h="440686">
                <a:tc>
                  <a:txBody>
                    <a:bodyPr/>
                    <a:lstStyle/>
                    <a:p>
                      <a:pPr algn="ctr"/>
                      <a:r>
                        <a:rPr lang="en-US"/>
                        <a:t>YOLOv2</a:t>
                      </a:r>
                    </a:p>
                  </a:txBody>
                  <a:tcPr/>
                </a:tc>
                <a:tc>
                  <a:txBody>
                    <a:bodyPr/>
                    <a:lstStyle/>
                    <a:p>
                      <a:r>
                        <a:rPr lang="en-US"/>
                        <a:t>Sử dụng kiến trúc mạng mới và cách training mới.</a:t>
                      </a:r>
                    </a:p>
                    <a:p>
                      <a:r>
                        <a:rPr lang="en-US"/>
                        <a:t>Áp dụng AnchorBox để phát hiện nhiều vật thể hơn, tuy nhiên khả năng phát hiện chính xác lại giảm đi.</a:t>
                      </a:r>
                    </a:p>
                  </a:txBody>
                  <a:tcPr/>
                </a:tc>
                <a:extLst>
                  <a:ext uri="{0D108BD9-81ED-4DB2-BD59-A6C34878D82A}">
                    <a16:rowId xmlns:a16="http://schemas.microsoft.com/office/drawing/2014/main" val="3628094895"/>
                  </a:ext>
                </a:extLst>
              </a:tr>
              <a:tr h="440686">
                <a:tc>
                  <a:txBody>
                    <a:bodyPr/>
                    <a:lstStyle/>
                    <a:p>
                      <a:pPr algn="ctr"/>
                      <a:r>
                        <a:rPr lang="en-US"/>
                        <a:t>YOLOv3</a:t>
                      </a:r>
                    </a:p>
                  </a:txBody>
                  <a:tcPr/>
                </a:tc>
                <a:tc>
                  <a:txBody>
                    <a:bodyPr/>
                    <a:lstStyle/>
                    <a:p>
                      <a:r>
                        <a:rPr lang="en-US"/>
                        <a:t>Sử dụng backbone mới, kết hợp skip-connection vào trong backbone, tăng số lớp Convolution lên</a:t>
                      </a:r>
                    </a:p>
                    <a:p>
                      <a:r>
                        <a:rPr lang="en-US"/>
                        <a:t>Thêm Feature Pyramid Network, thực hiện predict tại 3 scale</a:t>
                      </a:r>
                    </a:p>
                    <a:p>
                      <a:r>
                        <a:rPr lang="en-US"/>
                        <a:t>Sử dụng Loss Function mới</a:t>
                      </a:r>
                    </a:p>
                  </a:txBody>
                  <a:tcPr/>
                </a:tc>
                <a:extLst>
                  <a:ext uri="{0D108BD9-81ED-4DB2-BD59-A6C34878D82A}">
                    <a16:rowId xmlns:a16="http://schemas.microsoft.com/office/drawing/2014/main" val="3686651310"/>
                  </a:ext>
                </a:extLst>
              </a:tr>
            </a:tbl>
          </a:graphicData>
        </a:graphic>
      </p:graphicFrame>
    </p:spTree>
    <p:extLst>
      <p:ext uri="{BB962C8B-B14F-4D97-AF65-F5344CB8AC3E}">
        <p14:creationId xmlns:p14="http://schemas.microsoft.com/office/powerpoint/2010/main" val="2637628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n-lt"/>
              </a:rPr>
              <a:t>2. Phương pháp đề xuất</a:t>
            </a:r>
          </a:p>
        </p:txBody>
      </p:sp>
      <p:sp>
        <p:nvSpPr>
          <p:cNvPr id="5" name="TextBox 4">
            <a:extLst>
              <a:ext uri="{FF2B5EF4-FFF2-40B4-BE49-F238E27FC236}">
                <a16:creationId xmlns:a16="http://schemas.microsoft.com/office/drawing/2014/main" id="{C657FDE1-0099-24C6-8458-F069A346F124}"/>
              </a:ext>
            </a:extLst>
          </p:cNvPr>
          <p:cNvSpPr txBox="1"/>
          <p:nvPr/>
        </p:nvSpPr>
        <p:spPr>
          <a:xfrm>
            <a:off x="2214628" y="983046"/>
            <a:ext cx="4714743" cy="461665"/>
          </a:xfrm>
          <a:prstGeom prst="rect">
            <a:avLst/>
          </a:prstGeom>
          <a:noFill/>
        </p:spPr>
        <p:txBody>
          <a:bodyPr wrap="square" rtlCol="0">
            <a:spAutoFit/>
          </a:bodyPr>
          <a:lstStyle/>
          <a:p>
            <a:pPr algn="ctr"/>
            <a:r>
              <a:rPr lang="en-US" sz="2400"/>
              <a:t>Cải tiến của YOLO qua các phiên bản</a:t>
            </a:r>
          </a:p>
        </p:txBody>
      </p:sp>
      <p:graphicFrame>
        <p:nvGraphicFramePr>
          <p:cNvPr id="6" name="Table 6">
            <a:extLst>
              <a:ext uri="{FF2B5EF4-FFF2-40B4-BE49-F238E27FC236}">
                <a16:creationId xmlns:a16="http://schemas.microsoft.com/office/drawing/2014/main" id="{D5F8EAF2-7AF3-B892-78FC-72099A6149B7}"/>
              </a:ext>
            </a:extLst>
          </p:cNvPr>
          <p:cNvGraphicFramePr>
            <a:graphicFrameLocks noGrp="1"/>
          </p:cNvGraphicFramePr>
          <p:nvPr>
            <p:extLst>
              <p:ext uri="{D42A27DB-BD31-4B8C-83A1-F6EECF244321}">
                <p14:modId xmlns:p14="http://schemas.microsoft.com/office/powerpoint/2010/main" val="1625770655"/>
              </p:ext>
            </p:extLst>
          </p:nvPr>
        </p:nvGraphicFramePr>
        <p:xfrm>
          <a:off x="235077" y="1897405"/>
          <a:ext cx="8673846" cy="3641086"/>
        </p:xfrm>
        <a:graphic>
          <a:graphicData uri="http://schemas.openxmlformats.org/drawingml/2006/table">
            <a:tbl>
              <a:tblPr firstRow="1" bandRow="1">
                <a:tableStyleId>{5C22544A-7EE6-4342-B048-85BDC9FD1C3A}</a:tableStyleId>
              </a:tblPr>
              <a:tblGrid>
                <a:gridCol w="1715021">
                  <a:extLst>
                    <a:ext uri="{9D8B030D-6E8A-4147-A177-3AD203B41FA5}">
                      <a16:colId xmlns:a16="http://schemas.microsoft.com/office/drawing/2014/main" val="2481079456"/>
                    </a:ext>
                  </a:extLst>
                </a:gridCol>
                <a:gridCol w="6958825">
                  <a:extLst>
                    <a:ext uri="{9D8B030D-6E8A-4147-A177-3AD203B41FA5}">
                      <a16:colId xmlns:a16="http://schemas.microsoft.com/office/drawing/2014/main" val="1585501926"/>
                    </a:ext>
                  </a:extLst>
                </a:gridCol>
              </a:tblGrid>
              <a:tr h="440686">
                <a:tc>
                  <a:txBody>
                    <a:bodyPr/>
                    <a:lstStyle/>
                    <a:p>
                      <a:pPr algn="ctr"/>
                      <a:r>
                        <a:rPr lang="en-US"/>
                        <a:t>Phiên bản YOLO</a:t>
                      </a:r>
                    </a:p>
                  </a:txBody>
                  <a:tcPr/>
                </a:tc>
                <a:tc>
                  <a:txBody>
                    <a:bodyPr/>
                    <a:lstStyle/>
                    <a:p>
                      <a:r>
                        <a:rPr lang="en-US"/>
                        <a:t>Đặc điểm và cải tiến</a:t>
                      </a:r>
                    </a:p>
                  </a:txBody>
                  <a:tcPr/>
                </a:tc>
                <a:extLst>
                  <a:ext uri="{0D108BD9-81ED-4DB2-BD59-A6C34878D82A}">
                    <a16:rowId xmlns:a16="http://schemas.microsoft.com/office/drawing/2014/main" val="838565518"/>
                  </a:ext>
                </a:extLst>
              </a:tr>
              <a:tr h="440686">
                <a:tc>
                  <a:txBody>
                    <a:bodyPr/>
                    <a:lstStyle/>
                    <a:p>
                      <a:pPr algn="ctr"/>
                      <a:r>
                        <a:rPr lang="en-US"/>
                        <a:t>YOLOv4</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Thay đổi trong kiến trúc:</a:t>
                      </a:r>
                    </a:p>
                    <a:p>
                      <a:pPr marL="285750" indent="-285750">
                        <a:buFontTx/>
                        <a:buChar char="-"/>
                      </a:pPr>
                      <a:r>
                        <a:rPr lang="en-US"/>
                        <a:t>Backbone: Darknet53 -&gt; CSPDarknet53</a:t>
                      </a:r>
                    </a:p>
                    <a:p>
                      <a:pPr marL="285750" indent="-285750">
                        <a:buFontTx/>
                        <a:buChar char="-"/>
                      </a:pPr>
                      <a:r>
                        <a:rPr lang="en-US"/>
                        <a:t>Neck: FPN -&gt; SPP + PAN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Sử dụng nhiều anchors cho một ground truth Bounding Box</a:t>
                      </a:r>
                    </a:p>
                    <a:p>
                      <a:pPr marL="285750" indent="-285750">
                        <a:buFont typeface="Arial" panose="020B0604020202020204" pitchFamily="34" charset="0"/>
                        <a:buChar char="•"/>
                      </a:pPr>
                      <a:r>
                        <a:rPr lang="en-US"/>
                        <a:t>Xử lý Data: áp dụng Label Smoothing nhằm giảm overfitting của model</a:t>
                      </a:r>
                    </a:p>
                  </a:txBody>
                  <a:tcPr/>
                </a:tc>
                <a:extLst>
                  <a:ext uri="{0D108BD9-81ED-4DB2-BD59-A6C34878D82A}">
                    <a16:rowId xmlns:a16="http://schemas.microsoft.com/office/drawing/2014/main" val="2303904133"/>
                  </a:ext>
                </a:extLst>
              </a:tr>
              <a:tr h="440686">
                <a:tc>
                  <a:txBody>
                    <a:bodyPr/>
                    <a:lstStyle/>
                    <a:p>
                      <a:pPr algn="ctr"/>
                      <a:r>
                        <a:rPr lang="en-US"/>
                        <a:t>YOLOv5</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Cấu trúc không có quá nhiều thay đổi so với YOLOv4, tập trung vào phần tốc độ</a:t>
                      </a:r>
                      <a:endParaRPr lang="en-US" sz="1800" b="0" i="0" kern="1200">
                        <a:solidFill>
                          <a:schemeClr val="dk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a:solidFill>
                            <a:schemeClr val="dk1"/>
                          </a:solidFill>
                          <a:effectLst/>
                          <a:latin typeface="+mn-lt"/>
                          <a:ea typeface="+mn-ea"/>
                          <a:cs typeface="+mn-cs"/>
                        </a:rPr>
                        <a:t>Loss function: Thêm hệ số scale cho Objectness Loss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800" b="0" i="0" kern="1200">
                          <a:solidFill>
                            <a:schemeClr val="dk1"/>
                          </a:solidFill>
                          <a:effectLst/>
                          <a:latin typeface="+mn-lt"/>
                          <a:ea typeface="+mn-ea"/>
                          <a:cs typeface="+mn-cs"/>
                        </a:rPr>
                        <a:t>Anchor Box: Auto Anchor sử dụng GA</a:t>
                      </a:r>
                      <a:endParaRPr lang="en-US" sz="1800" b="0" i="0" kern="1200">
                        <a:solidFill>
                          <a:schemeClr val="dk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b="0" i="0" kern="1200">
                        <a:solidFill>
                          <a:schemeClr val="dk1"/>
                        </a:solidFill>
                        <a:effectLst/>
                        <a:latin typeface="+mn-lt"/>
                        <a:ea typeface="+mn-ea"/>
                        <a:cs typeface="+mn-cs"/>
                      </a:endParaRPr>
                    </a:p>
                  </a:txBody>
                  <a:tcPr/>
                </a:tc>
                <a:extLst>
                  <a:ext uri="{0D108BD9-81ED-4DB2-BD59-A6C34878D82A}">
                    <a16:rowId xmlns:a16="http://schemas.microsoft.com/office/drawing/2014/main" val="3628094895"/>
                  </a:ext>
                </a:extLst>
              </a:tr>
            </a:tbl>
          </a:graphicData>
        </a:graphic>
      </p:graphicFrame>
    </p:spTree>
    <p:extLst>
      <p:ext uri="{BB962C8B-B14F-4D97-AF65-F5344CB8AC3E}">
        <p14:creationId xmlns:p14="http://schemas.microsoft.com/office/powerpoint/2010/main" val="290608514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A9498F83461AA4E92897EFA7547B0C6" ma:contentTypeVersion="12" ma:contentTypeDescription="Create a new document." ma:contentTypeScope="" ma:versionID="5e76ea0b5c18d7f66d7add89a3527a0e">
  <xsd:schema xmlns:xsd="http://www.w3.org/2001/XMLSchema" xmlns:xs="http://www.w3.org/2001/XMLSchema" xmlns:p="http://schemas.microsoft.com/office/2006/metadata/properties" xmlns:ns2="334ef450-17c2-4c59-8996-1f59afd0f82d" xmlns:ns3="241944b7-b02b-49a0-8c36-d9cd5060b24a" targetNamespace="http://schemas.microsoft.com/office/2006/metadata/properties" ma:root="true" ma:fieldsID="b01c0682e69f029395bfc1a42be05f15" ns2:_="" ns3:_="">
    <xsd:import namespace="334ef450-17c2-4c59-8996-1f59afd0f82d"/>
    <xsd:import namespace="241944b7-b02b-49a0-8c36-d9cd5060b24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4ef450-17c2-4c59-8996-1f59afd0f82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546fe6cf-c6c6-432e-bc3b-e1a865b2857d"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41944b7-b02b-49a0-8c36-d9cd5060b24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a299bbff-e0ba-462e-b54a-5d10e323a72a}" ma:internalName="TaxCatchAll" ma:showField="CatchAllData" ma:web="241944b7-b02b-49a0-8c36-d9cd5060b24a">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36F6057-D29C-4C75-85C4-218E9F38AF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34ef450-17c2-4c59-8996-1f59afd0f82d"/>
    <ds:schemaRef ds:uri="241944b7-b02b-49a0-8c36-d9cd5060b24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4CE9ECF-5B47-4EB6-AD00-A615EB7E207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533</TotalTime>
  <Words>1086</Words>
  <Application>Microsoft Office PowerPoint</Application>
  <PresentationFormat>On-screen Show (4:3)</PresentationFormat>
  <Paragraphs>129</Paragraphs>
  <Slides>18</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Lato</vt:lpstr>
      <vt:lpstr>Office Theme</vt:lpstr>
      <vt:lpstr>PowerPoint Presentation</vt:lpstr>
      <vt:lpstr>NHẬN DIỆN BIỂN BÁO VÀ ĐÈN TÍN HIỆU GIAO THÔNG</vt:lpstr>
      <vt:lpstr>Nội dung</vt:lpstr>
      <vt:lpstr>1. Giới thiệu đề tài</vt:lpstr>
      <vt:lpstr>1. Giới thiệu đề tài</vt:lpstr>
      <vt:lpstr>2. Phương pháp đề xuất</vt:lpstr>
      <vt:lpstr>2. Phương pháp đề xuất</vt:lpstr>
      <vt:lpstr>2. Phương pháp đề xuất</vt:lpstr>
      <vt:lpstr>2. Phương pháp đề xuất</vt:lpstr>
      <vt:lpstr>3. Cài đặt chương trình và kết quả</vt:lpstr>
      <vt:lpstr>3. Cài đặt chương trình và kết quả</vt:lpstr>
      <vt:lpstr>3. Cài đặt chương trình và kết quả</vt:lpstr>
      <vt:lpstr>3. Cài đặt chương trình và kết quả</vt:lpstr>
      <vt:lpstr>3. Cài đặt chương trình và kết quả</vt:lpstr>
      <vt:lpstr>3. Cài đặt chương trình và kết quả</vt:lpstr>
      <vt:lpstr>3. Cài đặt chương trình và kết quả</vt:lpstr>
      <vt:lpstr>3. Cài đặt chương trình và kết quả</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Nguyen Truong Giang 20173083</cp:lastModifiedBy>
  <cp:revision>22</cp:revision>
  <dcterms:created xsi:type="dcterms:W3CDTF">2021-05-28T04:32:29Z</dcterms:created>
  <dcterms:modified xsi:type="dcterms:W3CDTF">2022-08-13T20:33:35Z</dcterms:modified>
</cp:coreProperties>
</file>